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58" r:id="rId1"/>
  </p:sldMasterIdLst>
  <p:notesMasterIdLst>
    <p:notesMasterId r:id="rId28"/>
  </p:notesMasterIdLst>
  <p:handoutMasterIdLst>
    <p:handoutMasterId r:id="rId29"/>
  </p:handoutMasterIdLst>
  <p:sldIdLst>
    <p:sldId id="261" r:id="rId2"/>
    <p:sldId id="326" r:id="rId3"/>
    <p:sldId id="274" r:id="rId4"/>
    <p:sldId id="278" r:id="rId5"/>
    <p:sldId id="329" r:id="rId6"/>
    <p:sldId id="325" r:id="rId7"/>
    <p:sldId id="320" r:id="rId8"/>
    <p:sldId id="293" r:id="rId9"/>
    <p:sldId id="300" r:id="rId10"/>
    <p:sldId id="301" r:id="rId11"/>
    <p:sldId id="306" r:id="rId12"/>
    <p:sldId id="328" r:id="rId13"/>
    <p:sldId id="327" r:id="rId14"/>
    <p:sldId id="319" r:id="rId15"/>
    <p:sldId id="330" r:id="rId16"/>
    <p:sldId id="336" r:id="rId17"/>
    <p:sldId id="338" r:id="rId18"/>
    <p:sldId id="331" r:id="rId19"/>
    <p:sldId id="341" r:id="rId20"/>
    <p:sldId id="333" r:id="rId21"/>
    <p:sldId id="337" r:id="rId22"/>
    <p:sldId id="342" r:id="rId23"/>
    <p:sldId id="311" r:id="rId24"/>
    <p:sldId id="332" r:id="rId25"/>
    <p:sldId id="334" r:id="rId26"/>
    <p:sldId id="27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477F"/>
    <a:srgbClr val="09885A"/>
    <a:srgbClr val="0B0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18" autoAdjust="0"/>
    <p:restoredTop sz="94660"/>
  </p:normalViewPr>
  <p:slideViewPr>
    <p:cSldViewPr snapToGrid="0">
      <p:cViewPr varScale="1">
        <p:scale>
          <a:sx n="71" d="100"/>
          <a:sy n="71" d="100"/>
        </p:scale>
        <p:origin x="96" y="534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451D25C-7964-42B5-8352-E545E71E6227}" type="datetime1">
              <a:rPr lang="ko-KR" altLang="en-US"/>
              <a:pPr lvl="0">
                <a:defRPr/>
              </a:pPr>
              <a:t>2022-06-20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0FF0B8D-40E9-4BA5-AC33-3979C4A952F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D8F18C1-A3A4-490D-A9EC-D6352965747F}" type="datetime1">
              <a:rPr lang="ko-KR" altLang="en-US"/>
              <a:pPr lvl="0">
                <a:defRPr/>
              </a:pPr>
              <a:t>2022-06-20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0BFC3B6-A76E-48DC-A2F2-9C95028C815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0BFC3B6-A76E-48DC-A2F2-9C95028C8153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603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ABF9C66-3C44-4874-989E-EF958922FA38}"/>
              </a:ext>
            </a:extLst>
          </p:cNvPr>
          <p:cNvSpPr/>
          <p:nvPr userDrawn="1"/>
        </p:nvSpPr>
        <p:spPr>
          <a:xfrm rot="10800000">
            <a:off x="7003514" y="11870"/>
            <a:ext cx="5177304" cy="5177307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6A1FBA8-F3A3-4AF4-BBC5-3DA373CFFE22}"/>
              </a:ext>
            </a:extLst>
          </p:cNvPr>
          <p:cNvSpPr/>
          <p:nvPr userDrawn="1"/>
        </p:nvSpPr>
        <p:spPr>
          <a:xfrm>
            <a:off x="0" y="1012871"/>
            <a:ext cx="5812107" cy="5812112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76BA76C-B08A-488A-B9FC-31DED4F813C5}"/>
              </a:ext>
            </a:extLst>
          </p:cNvPr>
          <p:cNvGrpSpPr/>
          <p:nvPr userDrawn="1"/>
        </p:nvGrpSpPr>
        <p:grpSpPr>
          <a:xfrm>
            <a:off x="3646540" y="889569"/>
            <a:ext cx="5183135" cy="5226406"/>
            <a:chOff x="3805860" y="1133776"/>
            <a:chExt cx="4855018" cy="489555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8FA1D55-8CED-4283-981D-F7113B456356}"/>
                </a:ext>
              </a:extLst>
            </p:cNvPr>
            <p:cNvSpPr/>
            <p:nvPr userDrawn="1"/>
          </p:nvSpPr>
          <p:spPr>
            <a:xfrm>
              <a:off x="3811323" y="1179771"/>
              <a:ext cx="4849555" cy="4849555"/>
            </a:xfrm>
            <a:prstGeom prst="rect">
              <a:avLst/>
            </a:prstGeom>
            <a:gradFill>
              <a:gsLst>
                <a:gs pos="100000">
                  <a:srgbClr val="FBFFFB"/>
                </a:gs>
                <a:gs pos="0">
                  <a:srgbClr val="FBFFFB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497859A0-BAA9-40FE-92A1-02D52A55EA0E}"/>
                </a:ext>
              </a:extLst>
            </p:cNvPr>
            <p:cNvSpPr/>
            <p:nvPr userDrawn="1"/>
          </p:nvSpPr>
          <p:spPr>
            <a:xfrm>
              <a:off x="3805860" y="4825683"/>
              <a:ext cx="1203644" cy="1203642"/>
            </a:xfrm>
            <a:prstGeom prst="triangle">
              <a:avLst>
                <a:gd name="adj" fmla="val 0"/>
              </a:avLst>
            </a:prstGeom>
            <a:gradFill>
              <a:gsLst>
                <a:gs pos="100000">
                  <a:srgbClr val="0C477F"/>
                </a:gs>
                <a:gs pos="0">
                  <a:srgbClr val="08294C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5A9AD075-44D3-4529-8149-4D20BC83912D}"/>
                </a:ext>
              </a:extLst>
            </p:cNvPr>
            <p:cNvSpPr/>
            <p:nvPr userDrawn="1"/>
          </p:nvSpPr>
          <p:spPr>
            <a:xfrm rot="10800000">
              <a:off x="7416336" y="1133776"/>
              <a:ext cx="1244542" cy="1244543"/>
            </a:xfrm>
            <a:prstGeom prst="triangle">
              <a:avLst>
                <a:gd name="adj" fmla="val 0"/>
              </a:avLst>
            </a:prstGeom>
            <a:gradFill>
              <a:gsLst>
                <a:gs pos="100000">
                  <a:srgbClr val="0C477F"/>
                </a:gs>
                <a:gs pos="0">
                  <a:srgbClr val="08294C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0F4870-C2DA-44F9-A4B9-41CAD1D61D31}"/>
              </a:ext>
            </a:extLst>
          </p:cNvPr>
          <p:cNvSpPr/>
          <p:nvPr userDrawn="1"/>
        </p:nvSpPr>
        <p:spPr>
          <a:xfrm>
            <a:off x="3496835" y="742025"/>
            <a:ext cx="5177303" cy="5177302"/>
          </a:xfrm>
          <a:prstGeom prst="rect">
            <a:avLst/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779385" y="4342032"/>
            <a:ext cx="3097117" cy="358969"/>
          </a:xfrm>
          <a:prstGeom prst="plaque">
            <a:avLst>
              <a:gd name="adj" fmla="val 0"/>
            </a:avLst>
          </a:prstGeom>
          <a:solidFill>
            <a:schemeClr val="bg1"/>
          </a:solidFill>
          <a:ln w="12700" cap="rnd">
            <a:solidFill>
              <a:srgbClr val="FBFFF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665633" y="6207366"/>
            <a:ext cx="4995246" cy="480588"/>
          </a:xfrm>
        </p:spPr>
        <p:txBody>
          <a:bodyPr/>
          <a:lstStyle>
            <a:lvl1pPr algn="dist">
              <a:lnSpc>
                <a:spcPct val="150000"/>
              </a:lnSpc>
              <a:defRPr lang="en-US" altLang="ko-KR" sz="900" b="1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       ADSTOREPOST.COM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646540" y="1749008"/>
            <a:ext cx="4898918" cy="2322178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algn="l">
              <a:lnSpc>
                <a:spcPct val="100000"/>
              </a:lnSpc>
              <a:defRPr lang="ko-KR" altLang="en-US" sz="8000" b="0" dirty="0">
                <a:ln w="3175">
                  <a:noFill/>
                </a:ln>
                <a:solidFill>
                  <a:srgbClr val="FBFFFB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CLASSIC</a:t>
            </a:r>
            <a:br>
              <a:rPr lang="en-US" altLang="ko-KR" dirty="0"/>
            </a:br>
            <a:r>
              <a:rPr lang="en-US" altLang="ko-KR" dirty="0"/>
              <a:t>BLUE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E9567D57-DC4A-4209-A632-A119E697FE3B}"/>
              </a:ext>
            </a:extLst>
          </p:cNvPr>
          <p:cNvSpPr/>
          <p:nvPr userDrawn="1"/>
        </p:nvSpPr>
        <p:spPr>
          <a:xfrm rot="10800000">
            <a:off x="0" y="0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B2CFC8-CEF9-4DB2-8A31-FC498F9CE2A6}"/>
              </a:ext>
            </a:extLst>
          </p:cNvPr>
          <p:cNvSpPr/>
          <p:nvPr userDrawn="1"/>
        </p:nvSpPr>
        <p:spPr>
          <a:xfrm>
            <a:off x="4324350" y="0"/>
            <a:ext cx="7867650" cy="68580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E2E5ED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3B5B15A4-A177-479C-BF36-72B40E4909E0}"/>
              </a:ext>
            </a:extLst>
          </p:cNvPr>
          <p:cNvSpPr/>
          <p:nvPr userDrawn="1"/>
        </p:nvSpPr>
        <p:spPr>
          <a:xfrm>
            <a:off x="0" y="2533647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590551" y="1713510"/>
            <a:ext cx="3181350" cy="3181348"/>
          </a:xfrm>
          <a:prstGeom prst="frame">
            <a:avLst>
              <a:gd name="adj1" fmla="val 16576"/>
            </a:avLst>
          </a:prstGeom>
          <a:solidFill>
            <a:schemeClr val="bg1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2388" y="2895574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8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BFFFB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2421" y="3459480"/>
            <a:ext cx="2500088" cy="315084"/>
          </a:xfrm>
        </p:spPr>
        <p:txBody>
          <a:bodyPr/>
          <a:lstStyle>
            <a:lvl1pPr algn="ctr">
              <a:defRPr sz="2000" b="0">
                <a:solidFill>
                  <a:srgbClr val="E2E5ED">
                    <a:alpha val="49000"/>
                  </a:srgb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CLASSIC BLUE</a:t>
            </a:r>
          </a:p>
        </p:txBody>
      </p: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8DC56135-F5A8-4C50-88B6-F6861E4CC0D7}"/>
              </a:ext>
            </a:extLst>
          </p:cNvPr>
          <p:cNvSpPr/>
          <p:nvPr userDrawn="1"/>
        </p:nvSpPr>
        <p:spPr>
          <a:xfrm>
            <a:off x="0" y="1012871"/>
            <a:ext cx="5812107" cy="5812112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08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2B4A6C98-67F2-4FE3-AC93-F9A149B20EBC}"/>
              </a:ext>
            </a:extLst>
          </p:cNvPr>
          <p:cNvSpPr/>
          <p:nvPr userDrawn="1"/>
        </p:nvSpPr>
        <p:spPr>
          <a:xfrm rot="10800000">
            <a:off x="7003514" y="11870"/>
            <a:ext cx="5177304" cy="5177307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265889" y="330740"/>
            <a:ext cx="11660222" cy="6196520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5903111" y="330739"/>
            <a:ext cx="385768" cy="0"/>
          </a:xfrm>
          <a:prstGeom prst="line">
            <a:avLst/>
          </a:prstGeom>
          <a:ln w="142875">
            <a:gradFill flip="none" rotWithShape="1">
              <a:gsLst>
                <a:gs pos="0">
                  <a:srgbClr val="0C477F"/>
                </a:gs>
                <a:gs pos="100000">
                  <a:srgbClr val="1E4587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9" y="704493"/>
            <a:ext cx="5588002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4000">
                <a:solidFill>
                  <a:srgbClr val="0C477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2189" y="6587081"/>
            <a:ext cx="576006" cy="204912"/>
          </a:xfrm>
        </p:spPr>
        <p:txBody>
          <a:bodyPr/>
          <a:lstStyle>
            <a:lvl1pPr algn="r">
              <a:lnSpc>
                <a:spcPct val="100000"/>
              </a:lnSpc>
              <a:defRPr sz="1100" b="1">
                <a:solidFill>
                  <a:schemeClr val="bg1">
                    <a:alpha val="49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163438" y="1419640"/>
            <a:ext cx="3941314" cy="264513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>
            <a:noFill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>
              <a:defRPr lang="ko-KR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90AC81EF-9936-4E96-8553-8D4A8A405EFB}"/>
              </a:ext>
            </a:extLst>
          </p:cNvPr>
          <p:cNvSpPr/>
          <p:nvPr userDrawn="1"/>
        </p:nvSpPr>
        <p:spPr>
          <a:xfrm rot="10800000">
            <a:off x="11680587" y="330739"/>
            <a:ext cx="245523" cy="24552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08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234FB7D5-1D1E-4A52-93A9-393C4FB2D159}"/>
              </a:ext>
            </a:extLst>
          </p:cNvPr>
          <p:cNvSpPr/>
          <p:nvPr userDrawn="1"/>
        </p:nvSpPr>
        <p:spPr>
          <a:xfrm>
            <a:off x="335730" y="6160548"/>
            <a:ext cx="296862" cy="296862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444500" dist="177800" dir="8100000" algn="tl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5399451-B3ED-48F3-B14B-7BBE8F1163A1}"/>
              </a:ext>
            </a:extLst>
          </p:cNvPr>
          <p:cNvSpPr/>
          <p:nvPr userDrawn="1"/>
        </p:nvSpPr>
        <p:spPr>
          <a:xfrm rot="10800000">
            <a:off x="0" y="-2"/>
            <a:ext cx="2853515" cy="5473701"/>
          </a:xfrm>
          <a:custGeom>
            <a:avLst/>
            <a:gdLst>
              <a:gd name="connsiteX0" fmla="*/ 2853515 w 2853515"/>
              <a:gd name="connsiteY0" fmla="*/ 5473701 h 5473701"/>
              <a:gd name="connsiteX1" fmla="*/ 0 w 2853515"/>
              <a:gd name="connsiteY1" fmla="*/ 5473701 h 5473701"/>
              <a:gd name="connsiteX2" fmla="*/ 0 w 2853515"/>
              <a:gd name="connsiteY2" fmla="*/ 0 h 5473701"/>
              <a:gd name="connsiteX3" fmla="*/ 2853515 w 2853515"/>
              <a:gd name="connsiteY3" fmla="*/ 2853515 h 547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515" h="5473701">
                <a:moveTo>
                  <a:pt x="2853515" y="5473701"/>
                </a:moveTo>
                <a:lnTo>
                  <a:pt x="0" y="5473701"/>
                </a:lnTo>
                <a:lnTo>
                  <a:pt x="0" y="0"/>
                </a:lnTo>
                <a:lnTo>
                  <a:pt x="2853515" y="2853515"/>
                </a:lnTo>
                <a:close/>
              </a:path>
            </a:pathLst>
          </a:cu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444500" dist="177800" dir="8100000" algn="tl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2895600" y="0"/>
            <a:ext cx="9285217" cy="6858000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2B4A6C98-67F2-4FE3-AC93-F9A149B20EBC}"/>
              </a:ext>
            </a:extLst>
          </p:cNvPr>
          <p:cNvSpPr/>
          <p:nvPr userDrawn="1"/>
        </p:nvSpPr>
        <p:spPr>
          <a:xfrm>
            <a:off x="265889" y="3352798"/>
            <a:ext cx="2120900" cy="2120901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892" y="704493"/>
            <a:ext cx="3101208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</a:t>
            </a:r>
            <a:br>
              <a:rPr lang="en-US" altLang="ko-KR" dirty="0"/>
            </a:br>
            <a:r>
              <a:rPr lang="ko-KR" altLang="en-US" dirty="0"/>
              <a:t>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5913679"/>
            <a:ext cx="2350311" cy="700643"/>
          </a:xfrm>
        </p:spPr>
        <p:txBody>
          <a:bodyPr vert="horz" lIns="0" tIns="0" rIns="0" bIns="0" rtlCol="0" anchor="ctr" anchorCtr="0">
            <a:noAutofit/>
          </a:bodyPr>
          <a:lstStyle>
            <a:lvl1pPr algn="ctr">
              <a:defRPr lang="en-US" altLang="ko-KR" sz="10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 </a:t>
            </a:r>
            <a:r>
              <a:rPr lang="en-US" sz="1050" dirty="0" err="1"/>
              <a:t>L@rgo</a:t>
            </a:r>
            <a:r>
              <a:rPr lang="en-US" sz="1050" dirty="0"/>
              <a:t>. </a:t>
            </a:r>
          </a:p>
          <a:p>
            <a:r>
              <a:rPr lang="en-US" sz="1050" dirty="0"/>
              <a:t>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4503" y="494315"/>
            <a:ext cx="8853691" cy="596308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238892" y="1853130"/>
            <a:ext cx="2377308" cy="459419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>
            <a:noFill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>
              <a:defRPr lang="ko-KR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CLASSIC BLUE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64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gradFill flip="none" rotWithShape="1">
          <a:gsLst>
            <a:gs pos="100000">
              <a:srgbClr val="0C477F">
                <a:lumMod val="82000"/>
              </a:srgbClr>
            </a:gs>
            <a:gs pos="0">
              <a:srgbClr val="08294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423673" y="1535348"/>
            <a:ext cx="389127" cy="0"/>
          </a:xfrm>
          <a:prstGeom prst="line">
            <a:avLst/>
          </a:prstGeom>
          <a:ln w="88900">
            <a:solidFill>
              <a:schemeClr val="bg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3" y="706776"/>
            <a:ext cx="6535927" cy="567808"/>
          </a:xfrm>
          <a:ln w="3175">
            <a:noFill/>
          </a:ln>
        </p:spPr>
        <p:txBody>
          <a:bodyPr/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575" y="0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705" y="1777999"/>
            <a:ext cx="11290580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23673" y="296862"/>
            <a:ext cx="3657610" cy="264513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 w="3175">
            <a:noFill/>
          </a:ln>
          <a:effectLst>
            <a:outerShdw blurRad="266700" dist="2159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16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C477F"/>
            </a:gs>
            <a:gs pos="0">
              <a:srgbClr val="08294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2E5ED"/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BFFFB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FD3A99D-CABD-4E90-98BA-15931C2FE635}"/>
              </a:ext>
            </a:extLst>
          </p:cNvPr>
          <p:cNvGrpSpPr/>
          <p:nvPr userDrawn="1"/>
        </p:nvGrpSpPr>
        <p:grpSpPr>
          <a:xfrm>
            <a:off x="0" y="-304554"/>
            <a:ext cx="1617770" cy="199763"/>
            <a:chOff x="0" y="-495054"/>
            <a:chExt cx="1617770" cy="19976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1FB7EC9-0E7F-4A5C-8BB1-283A0C86C057}"/>
                </a:ext>
              </a:extLst>
            </p:cNvPr>
            <p:cNvSpPr/>
            <p:nvPr userDrawn="1"/>
          </p:nvSpPr>
          <p:spPr>
            <a:xfrm>
              <a:off x="472668" y="-495054"/>
              <a:ext cx="199763" cy="199763"/>
            </a:xfrm>
            <a:prstGeom prst="rect">
              <a:avLst/>
            </a:prstGeom>
            <a:solidFill>
              <a:srgbClr val="3C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13BA045-ABC1-4C8E-B6CD-3D5ACA0EB4FB}"/>
                </a:ext>
              </a:extLst>
            </p:cNvPr>
            <p:cNvSpPr/>
            <p:nvPr userDrawn="1"/>
          </p:nvSpPr>
          <p:spPr>
            <a:xfrm>
              <a:off x="709002" y="-495054"/>
              <a:ext cx="199763" cy="199763"/>
            </a:xfrm>
            <a:prstGeom prst="rect">
              <a:avLst/>
            </a:prstGeom>
            <a:solidFill>
              <a:srgbClr val="E2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87CEF74-F7DA-42AB-848B-9FAFF7F076F1}"/>
                </a:ext>
              </a:extLst>
            </p:cNvPr>
            <p:cNvSpPr/>
            <p:nvPr userDrawn="1"/>
          </p:nvSpPr>
          <p:spPr>
            <a:xfrm>
              <a:off x="1418007" y="-495054"/>
              <a:ext cx="199763" cy="199763"/>
            </a:xfrm>
            <a:prstGeom prst="rect">
              <a:avLst/>
            </a:prstGeom>
            <a:solidFill>
              <a:srgbClr val="EF7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A813BCC-54E8-461F-9385-75D84CC77C87}"/>
                </a:ext>
              </a:extLst>
            </p:cNvPr>
            <p:cNvSpPr/>
            <p:nvPr userDrawn="1"/>
          </p:nvSpPr>
          <p:spPr>
            <a:xfrm>
              <a:off x="0" y="-495054"/>
              <a:ext cx="199763" cy="199763"/>
            </a:xfrm>
            <a:prstGeom prst="rect">
              <a:avLst/>
            </a:prstGeom>
            <a:solidFill>
              <a:srgbClr val="082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376BAF7-BE81-4F87-A908-DD8D607F5B71}"/>
                </a:ext>
              </a:extLst>
            </p:cNvPr>
            <p:cNvSpPr/>
            <p:nvPr userDrawn="1"/>
          </p:nvSpPr>
          <p:spPr>
            <a:xfrm>
              <a:off x="236334" y="-495054"/>
              <a:ext cx="199763" cy="199763"/>
            </a:xfrm>
            <a:prstGeom prst="rect">
              <a:avLst/>
            </a:prstGeom>
            <a:solidFill>
              <a:srgbClr val="0C47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3C49A9E-2407-473A-84E9-0679B0FCE20A}"/>
                </a:ext>
              </a:extLst>
            </p:cNvPr>
            <p:cNvSpPr/>
            <p:nvPr userDrawn="1"/>
          </p:nvSpPr>
          <p:spPr>
            <a:xfrm>
              <a:off x="945336" y="-495054"/>
              <a:ext cx="199763" cy="199763"/>
            </a:xfrm>
            <a:prstGeom prst="rect">
              <a:avLst/>
            </a:prstGeom>
            <a:solidFill>
              <a:srgbClr val="FBFF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09D4E4F-B900-45DA-A65A-8E6360602A37}"/>
                </a:ext>
              </a:extLst>
            </p:cNvPr>
            <p:cNvSpPr/>
            <p:nvPr userDrawn="1"/>
          </p:nvSpPr>
          <p:spPr>
            <a:xfrm>
              <a:off x="1181670" y="-495054"/>
              <a:ext cx="199763" cy="199763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5" r:id="rId4"/>
    <p:sldLayoutId id="2147483654" r:id="rId5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64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pos="189" userDrawn="1">
          <p15:clr>
            <a:srgbClr val="F26B43"/>
          </p15:clr>
        </p15:guide>
        <p15:guide id="6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14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image" Target="../media/image13.emf"/><Relationship Id="rId4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emf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image" Target="../media/image31.png"/><Relationship Id="rId7" Type="http://schemas.openxmlformats.org/officeDocument/2006/relationships/image" Target="../media/image31.emf"/><Relationship Id="rId1" Type="http://schemas.openxmlformats.org/officeDocument/2006/relationships/slideLayout" Target="../slideLayouts/slideLayout4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Excel_Worksheet4.xls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2.xml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종합설계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캡스톤디자인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540586" y="1758068"/>
            <a:ext cx="5246362" cy="2264510"/>
          </a:xfrm>
        </p:spPr>
        <p:txBody>
          <a:bodyPr/>
          <a:lstStyle/>
          <a:p>
            <a:pPr lvl="0">
              <a:defRPr/>
            </a:pPr>
            <a:r>
              <a:rPr lang="ko-KR" altLang="en-US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 신체 치수 측정</a:t>
            </a:r>
            <a:br>
              <a:rPr lang="en-US" altLang="ko-KR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br>
              <a:rPr lang="ko-KR" altLang="en-US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Automatic Estimation of Anthropometric Human Body Measurements</a:t>
            </a:r>
            <a:endParaRPr lang="en-US" altLang="ko-KR" sz="3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21829" y="5020455"/>
            <a:ext cx="26170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멀티미디어공학과</a:t>
            </a:r>
          </a:p>
          <a:p>
            <a:pPr algn="ctr">
              <a:defRPr/>
            </a:pPr>
            <a:r>
              <a:rPr lang="ko-KR" altLang="en-US" sz="20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정지환</a:t>
            </a:r>
            <a:r>
              <a:rPr lang="en-US" altLang="ko-KR" sz="20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20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신민규</a:t>
            </a:r>
            <a:r>
              <a:rPr lang="en-US" altLang="ko-KR" sz="20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2000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서창희</a:t>
            </a:r>
            <a:endParaRPr lang="ko-KR" altLang="en-US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92" y="704493"/>
            <a:ext cx="2629581" cy="567808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3100"/>
              <a:t>종합설계</a:t>
            </a:r>
            <a:br>
              <a:rPr lang="ko-KR" altLang="en-US" sz="3100"/>
            </a:br>
            <a:r>
              <a:rPr lang="en-US" altLang="ko-KR" sz="3100"/>
              <a:t>(</a:t>
            </a:r>
            <a:r>
              <a:rPr lang="ko-KR" altLang="en-US" sz="3100"/>
              <a:t>캡스톤디자인</a:t>
            </a:r>
            <a:r>
              <a:rPr lang="en-US" altLang="ko-KR" sz="3100"/>
              <a:t>)</a:t>
            </a:r>
          </a:p>
        </p:txBody>
      </p:sp>
      <p:sp>
        <p:nvSpPr>
          <p:cNvPr id="6" name="타원 5"/>
          <p:cNvSpPr/>
          <p:nvPr/>
        </p:nvSpPr>
        <p:spPr>
          <a:xfrm>
            <a:off x="3529344" y="717541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3511118" y="1193924"/>
            <a:ext cx="704367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3">
            <a:extLst>
              <a:ext uri="{FF2B5EF4-FFF2-40B4-BE49-F238E27FC236}">
                <a16:creationId xmlns:a16="http://schemas.microsoft.com/office/drawing/2014/main" id="{3904010E-201E-4745-9C50-469504E7815A}"/>
              </a:ext>
            </a:extLst>
          </p:cNvPr>
          <p:cNvSpPr txBox="1"/>
          <p:nvPr/>
        </p:nvSpPr>
        <p:spPr>
          <a:xfrm>
            <a:off x="3630877" y="561371"/>
            <a:ext cx="6862952" cy="36355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모델 기반 치수 측정 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</a:t>
            </a:r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 결과 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영상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1CD2FA3-FD02-03AE-1A0C-4D139D8BC202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부제목 4">
            <a:extLst>
              <a:ext uri="{FF2B5EF4-FFF2-40B4-BE49-F238E27FC236}">
                <a16:creationId xmlns:a16="http://schemas.microsoft.com/office/drawing/2014/main" id="{5DD29BF0-41CE-9185-158B-A0E1EAFCDCE6}"/>
              </a:ext>
            </a:extLst>
          </p:cNvPr>
          <p:cNvSpPr txBox="1">
            <a:spLocks/>
          </p:cNvSpPr>
          <p:nvPr/>
        </p:nvSpPr>
        <p:spPr>
          <a:xfrm>
            <a:off x="113799" y="1648599"/>
            <a:ext cx="2654489" cy="697866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1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/>
              <a:t>Automatic Estimation of Anthropometric Human Body Measurements</a:t>
            </a:r>
            <a:endParaRPr 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A33D5422-50CC-9206-1F17-196524F17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5913679"/>
            <a:ext cx="2350311" cy="700643"/>
          </a:xfrm>
        </p:spPr>
        <p:txBody>
          <a:bodyPr/>
          <a:lstStyle/>
          <a:p>
            <a:pPr lvl="0">
              <a:defRPr/>
            </a:pPr>
            <a:r>
              <a:rPr lang="en-US" altLang="ko-KR" sz="1600" dirty="0"/>
              <a:t>-8-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483A2F-1F53-FA27-B9F4-FE52B1D2024C}"/>
              </a:ext>
            </a:extLst>
          </p:cNvPr>
          <p:cNvSpPr txBox="1"/>
          <p:nvPr/>
        </p:nvSpPr>
        <p:spPr>
          <a:xfrm>
            <a:off x="4424777" y="6142740"/>
            <a:ext cx="190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&lt;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치수 측정 구현 결과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8E1976-C0F1-ADB0-3670-449C5C78A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386" y="2082839"/>
            <a:ext cx="3943350" cy="2914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C0E4D5-04AA-28D0-0AD5-EB4E0B877039}"/>
                  </a:ext>
                </a:extLst>
              </p:cNvPr>
              <p:cNvSpPr txBox="1"/>
              <p:nvPr/>
            </p:nvSpPr>
            <p:spPr>
              <a:xfrm>
                <a:off x="8365336" y="5876481"/>
                <a:ext cx="3166400" cy="59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0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1050" b="0" i="0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MAE</m:t>
                      </m:r>
                      <m:r>
                        <a:rPr lang="en-US" altLang="ko-KR" sz="1050" b="0" i="0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ko-KR" altLang="en-US" sz="1050" i="1" kern="1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평</m:t>
                      </m:r>
                      <m:r>
                        <a:rPr lang="ko-KR" altLang="en-US" sz="1050" i="1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균</m:t>
                      </m:r>
                      <m:r>
                        <a:rPr lang="en-US" altLang="ko-KR" sz="1050" b="0" i="0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050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오차율</m:t>
                      </m:r>
                      <m:r>
                        <a:rPr lang="en-US" altLang="ko-KR" sz="1050" b="0" i="1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1050" i="1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050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%</m:t>
                          </m:r>
                        </m:e>
                      </m:d>
                      <m:r>
                        <a:rPr lang="en-US" altLang="ko-KR" sz="1050" kern="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ko-KR" altLang="ko-KR" sz="1050" i="1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GothicNeo" panose="020B05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050" i="1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|</m:t>
                          </m:r>
                          <m:r>
                            <a:rPr lang="ko-KR" altLang="ko-KR" sz="1050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Times New Roman" panose="02020603050405020304" pitchFamily="18" charset="0"/>
                            </a:rPr>
                            <m:t>참값</m:t>
                          </m:r>
                          <m:r>
                            <a:rPr lang="en-US" altLang="ko-KR" sz="1050" i="1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−</m:t>
                          </m:r>
                          <m:r>
                            <a:rPr lang="ko-KR" altLang="ko-KR" sz="1050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Times New Roman" panose="02020603050405020304" pitchFamily="18" charset="0"/>
                            </a:rPr>
                            <m:t>측정값</m:t>
                          </m:r>
                          <m:r>
                            <a:rPr lang="en-US" altLang="ko-KR" sz="1050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|</m:t>
                          </m:r>
                        </m:num>
                        <m:den>
                          <m:r>
                            <a:rPr lang="ko-KR" altLang="ko-KR" sz="1050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Times New Roman" panose="02020603050405020304" pitchFamily="18" charset="0"/>
                            </a:rPr>
                            <m:t>참값</m:t>
                          </m:r>
                        </m:den>
                      </m:f>
                      <m:r>
                        <a:rPr lang="en-US" altLang="ko-KR" sz="1050" i="1" kern="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×100</m:t>
                      </m:r>
                    </m:oMath>
                  </m:oMathPara>
                </a14:m>
                <a:endParaRPr lang="ko-KR" altLang="ko-KR" sz="105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endParaRPr lang="ko-KR" altLang="en-US" sz="105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C0E4D5-04AA-28D0-0AD5-EB4E0B877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336" y="5876481"/>
                <a:ext cx="3166400" cy="594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8AEA11A-790C-0F28-7B51-913D67AAD34F}"/>
              </a:ext>
            </a:extLst>
          </p:cNvPr>
          <p:cNvSpPr txBox="1"/>
          <p:nvPr/>
        </p:nvSpPr>
        <p:spPr>
          <a:xfrm>
            <a:off x="7095468" y="1565294"/>
            <a:ext cx="49530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Segmentation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적용한 실제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이미지에서의 측정결과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정면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측면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쌍의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실제 이미지에 대한 평균 오차율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CCC679-AB7A-91A5-495F-9A846716DFEC}"/>
              </a:ext>
            </a:extLst>
          </p:cNvPr>
          <p:cNvSpPr txBox="1"/>
          <p:nvPr/>
        </p:nvSpPr>
        <p:spPr>
          <a:xfrm>
            <a:off x="7483848" y="5170079"/>
            <a:ext cx="415242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체형분석에 기준이 되는 주요 신체부분을 선정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실제 피측정자를 대상으로 수동 측정한 정답 치수와의 오차율 계산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피측정자 구성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보통 체형의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 남성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20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 여성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  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미디어1">
            <a:hlinkClick r:id="" action="ppaction://media"/>
            <a:extLst>
              <a:ext uri="{FF2B5EF4-FFF2-40B4-BE49-F238E27FC236}">
                <a16:creationId xmlns:a16="http://schemas.microsoft.com/office/drawing/2014/main" id="{2BB43723-2C4F-B1BD-2394-281D72A579D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3227881" y="2214178"/>
            <a:ext cx="4295819" cy="29980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43497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5025804-2426-DDBF-40D9-79BE750A4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112" y="1374625"/>
            <a:ext cx="6297024" cy="14490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92" y="704493"/>
            <a:ext cx="2629581" cy="567808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3100" dirty="0"/>
              <a:t>종합설계</a:t>
            </a:r>
            <a:br>
              <a:rPr lang="ko-KR" altLang="en-US" sz="3100" dirty="0"/>
            </a:br>
            <a:r>
              <a:rPr lang="en-US" altLang="ko-KR" sz="3100" dirty="0"/>
              <a:t>(</a:t>
            </a:r>
            <a:r>
              <a:rPr lang="ko-KR" altLang="en-US" sz="3100" dirty="0" err="1"/>
              <a:t>캡스톤디자인</a:t>
            </a:r>
            <a:r>
              <a:rPr lang="en-US" altLang="ko-KR" sz="3100" dirty="0"/>
              <a:t>)</a:t>
            </a:r>
          </a:p>
        </p:txBody>
      </p:sp>
      <p:sp>
        <p:nvSpPr>
          <p:cNvPr id="6" name="타원 5"/>
          <p:cNvSpPr/>
          <p:nvPr/>
        </p:nvSpPr>
        <p:spPr>
          <a:xfrm>
            <a:off x="3529344" y="717541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3511118" y="1193924"/>
            <a:ext cx="704367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19C2E9-3BE3-3D4B-87C3-D70B5FD01D4D}"/>
              </a:ext>
            </a:extLst>
          </p:cNvPr>
          <p:cNvSpPr txBox="1"/>
          <p:nvPr/>
        </p:nvSpPr>
        <p:spPr>
          <a:xfrm>
            <a:off x="3437475" y="1239824"/>
            <a:ext cx="7538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Automatic Estimation of Anthropometric Human Body Measurements*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182757C4-9568-BB42-5592-A1455CB5C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5913679"/>
            <a:ext cx="2350311" cy="700643"/>
          </a:xfrm>
        </p:spPr>
        <p:txBody>
          <a:bodyPr/>
          <a:lstStyle/>
          <a:p>
            <a:pPr lvl="0">
              <a:defRPr/>
            </a:pPr>
            <a:r>
              <a:rPr lang="en-US" altLang="ko-KR" sz="1600" dirty="0"/>
              <a:t>-9-</a:t>
            </a:r>
            <a:endParaRPr lang="en-US" sz="1600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DEEF8C94-F45F-CEE3-8459-DC797F489C57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부제목 4">
            <a:extLst>
              <a:ext uri="{FF2B5EF4-FFF2-40B4-BE49-F238E27FC236}">
                <a16:creationId xmlns:a16="http://schemas.microsoft.com/office/drawing/2014/main" id="{2F283974-324D-7D00-C77C-B46C691510E3}"/>
              </a:ext>
            </a:extLst>
          </p:cNvPr>
          <p:cNvSpPr txBox="1">
            <a:spLocks/>
          </p:cNvSpPr>
          <p:nvPr/>
        </p:nvSpPr>
        <p:spPr>
          <a:xfrm>
            <a:off x="113799" y="1648599"/>
            <a:ext cx="2654489" cy="697866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1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/>
              <a:t>Automatic Estimation of Anthropometric Human Body Measurements</a:t>
            </a:r>
            <a:endParaRPr lang="en-US"/>
          </a:p>
        </p:txBody>
      </p:sp>
      <p:sp>
        <p:nvSpPr>
          <p:cNvPr id="19" name="제목 3">
            <a:extLst>
              <a:ext uri="{FF2B5EF4-FFF2-40B4-BE49-F238E27FC236}">
                <a16:creationId xmlns:a16="http://schemas.microsoft.com/office/drawing/2014/main" id="{226FB5AC-2A41-7CF4-E887-9963DB635DB7}"/>
              </a:ext>
            </a:extLst>
          </p:cNvPr>
          <p:cNvSpPr txBox="1"/>
          <p:nvPr/>
        </p:nvSpPr>
        <p:spPr>
          <a:xfrm>
            <a:off x="3630877" y="561371"/>
            <a:ext cx="6862952" cy="36355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딥러닝 기반 치수 측정 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</a:t>
            </a:r>
            <a:r>
              <a:rPr lang="en-US" altLang="ko-KR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Algorithm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EA5D2C-E1A6-C2F6-FAD1-8A2B33E7B028}"/>
              </a:ext>
            </a:extLst>
          </p:cNvPr>
          <p:cNvSpPr txBox="1"/>
          <p:nvPr/>
        </p:nvSpPr>
        <p:spPr>
          <a:xfrm>
            <a:off x="3529344" y="2765133"/>
            <a:ext cx="3442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 부위 정의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73E1759-DB8D-EFFC-5706-98561E5C7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877" y="3088362"/>
            <a:ext cx="4078925" cy="33597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B6C0DA2-556C-0368-F80F-1ADB4FA1EFA4}"/>
              </a:ext>
            </a:extLst>
          </p:cNvPr>
          <p:cNvSpPr txBox="1"/>
          <p:nvPr/>
        </p:nvSpPr>
        <p:spPr>
          <a:xfrm>
            <a:off x="8741889" y="2433492"/>
            <a:ext cx="3126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Input:  T pose 2D 200 * 200 pixels gray-scale image</a:t>
            </a:r>
          </a:p>
          <a:p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Output: The values of 16 predefined body measurements</a:t>
            </a:r>
          </a:p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B8CC0C-B59E-8059-E800-8CD1B03E965D}"/>
              </a:ext>
            </a:extLst>
          </p:cNvPr>
          <p:cNvSpPr txBox="1"/>
          <p:nvPr/>
        </p:nvSpPr>
        <p:spPr>
          <a:xfrm>
            <a:off x="2937670" y="6614322"/>
            <a:ext cx="82493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</a:t>
            </a:r>
            <a:r>
              <a:rPr lang="en" altLang="ko-Kore-KR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ŠKORVÁNKOVÁ, Dana; RIEČICKÝ, Adam; MADARAS, Martin. Automatic Estimation of Anthropometric Human Body Measurements. </a:t>
            </a:r>
            <a:r>
              <a:rPr lang="en" altLang="ko-Kore-KR" sz="800" i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arXiv preprint arXiv:2112.11992</a:t>
            </a:r>
            <a:r>
              <a:rPr lang="en" altLang="ko-Kore-KR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2021.</a:t>
            </a:r>
            <a:endParaRPr lang="ko-KR" altLang="en-US" sz="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F53AA24-8F94-496F-6BBB-001F12189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81" y="3088362"/>
            <a:ext cx="3583648" cy="334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7521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6FA939-829E-B4C9-C671-5DF3E0AF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10" y="1313873"/>
            <a:ext cx="8550528" cy="196757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92" y="704493"/>
            <a:ext cx="2629581" cy="567808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3100" dirty="0"/>
              <a:t>종합설계</a:t>
            </a:r>
            <a:br>
              <a:rPr lang="ko-KR" altLang="en-US" sz="3100" dirty="0"/>
            </a:br>
            <a:r>
              <a:rPr lang="en-US" altLang="ko-KR" sz="3100" dirty="0"/>
              <a:t>(</a:t>
            </a:r>
            <a:r>
              <a:rPr lang="ko-KR" altLang="en-US" sz="3100" dirty="0" err="1"/>
              <a:t>캡스톤디자인</a:t>
            </a:r>
            <a:r>
              <a:rPr lang="en-US" altLang="ko-KR" sz="3100" dirty="0"/>
              <a:t>)</a:t>
            </a:r>
          </a:p>
        </p:txBody>
      </p:sp>
      <p:sp>
        <p:nvSpPr>
          <p:cNvPr id="6" name="타원 5"/>
          <p:cNvSpPr/>
          <p:nvPr/>
        </p:nvSpPr>
        <p:spPr>
          <a:xfrm>
            <a:off x="3529344" y="717541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3511118" y="1193924"/>
            <a:ext cx="704367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19C2E9-3BE3-3D4B-87C3-D70B5FD01D4D}"/>
              </a:ext>
            </a:extLst>
          </p:cNvPr>
          <p:cNvSpPr txBox="1"/>
          <p:nvPr/>
        </p:nvSpPr>
        <p:spPr>
          <a:xfrm>
            <a:off x="3437475" y="1239824"/>
            <a:ext cx="7538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Automatic Estimation of Anthropometric Human Body Measurements*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182757C4-9568-BB42-5592-A1455CB5C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5913679"/>
            <a:ext cx="2350311" cy="700643"/>
          </a:xfrm>
        </p:spPr>
        <p:txBody>
          <a:bodyPr/>
          <a:lstStyle/>
          <a:p>
            <a:pPr lvl="0">
              <a:defRPr/>
            </a:pPr>
            <a:r>
              <a:rPr lang="en-US" altLang="ko-KR" sz="1600" dirty="0"/>
              <a:t>-10-</a:t>
            </a:r>
            <a:endParaRPr lang="en-US" sz="1600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DEEF8C94-F45F-CEE3-8459-DC797F489C57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부제목 4">
            <a:extLst>
              <a:ext uri="{FF2B5EF4-FFF2-40B4-BE49-F238E27FC236}">
                <a16:creationId xmlns:a16="http://schemas.microsoft.com/office/drawing/2014/main" id="{2F283974-324D-7D00-C77C-B46C691510E3}"/>
              </a:ext>
            </a:extLst>
          </p:cNvPr>
          <p:cNvSpPr txBox="1">
            <a:spLocks/>
          </p:cNvSpPr>
          <p:nvPr/>
        </p:nvSpPr>
        <p:spPr>
          <a:xfrm>
            <a:off x="113799" y="1648599"/>
            <a:ext cx="2654489" cy="697866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1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/>
              <a:t>Automatic Estimation of Anthropometric Human Body Measurements</a:t>
            </a:r>
            <a:endParaRPr lang="en-US"/>
          </a:p>
        </p:txBody>
      </p:sp>
      <p:sp>
        <p:nvSpPr>
          <p:cNvPr id="19" name="제목 3">
            <a:extLst>
              <a:ext uri="{FF2B5EF4-FFF2-40B4-BE49-F238E27FC236}">
                <a16:creationId xmlns:a16="http://schemas.microsoft.com/office/drawing/2014/main" id="{226FB5AC-2A41-7CF4-E887-9963DB635DB7}"/>
              </a:ext>
            </a:extLst>
          </p:cNvPr>
          <p:cNvSpPr txBox="1"/>
          <p:nvPr/>
        </p:nvSpPr>
        <p:spPr>
          <a:xfrm>
            <a:off x="3630877" y="561371"/>
            <a:ext cx="6862952" cy="36355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딥러닝 기반 치수 측정 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</a:t>
            </a:r>
            <a:r>
              <a:rPr lang="en-US" altLang="ko-KR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Algorithm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EA5D2C-E1A6-C2F6-FAD1-8A2B33E7B028}"/>
              </a:ext>
            </a:extLst>
          </p:cNvPr>
          <p:cNvSpPr txBox="1"/>
          <p:nvPr/>
        </p:nvSpPr>
        <p:spPr>
          <a:xfrm>
            <a:off x="3451109" y="3086739"/>
            <a:ext cx="3442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Dataset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6C0DA2-556C-0368-F80F-1ADB4FA1EFA4}"/>
              </a:ext>
            </a:extLst>
          </p:cNvPr>
          <p:cNvSpPr txBox="1"/>
          <p:nvPr/>
        </p:nvSpPr>
        <p:spPr>
          <a:xfrm>
            <a:off x="8299912" y="3188791"/>
            <a:ext cx="3126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Input:  T pose 2D 200 * 200 pixels gray-scale image</a:t>
            </a:r>
          </a:p>
          <a:p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Output: The values of 16 predefined body measurements</a:t>
            </a:r>
          </a:p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B8CC0C-B59E-8059-E800-8CD1B03E965D}"/>
              </a:ext>
            </a:extLst>
          </p:cNvPr>
          <p:cNvSpPr txBox="1"/>
          <p:nvPr/>
        </p:nvSpPr>
        <p:spPr>
          <a:xfrm>
            <a:off x="2937670" y="6614322"/>
            <a:ext cx="82493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</a:t>
            </a:r>
            <a:r>
              <a:rPr lang="en" altLang="ko-Kore-KR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ŠKORVÁNKOVÁ, Dana; RIEČICKÝ, Adam; MADARAS, Martin. Automatic Estimation of Anthropometric Human Body Measurements. </a:t>
            </a:r>
            <a:r>
              <a:rPr lang="en" altLang="ko-Kore-KR" sz="800" i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arXiv preprint arXiv:2112.11992</a:t>
            </a:r>
            <a:r>
              <a:rPr lang="en" altLang="ko-Kore-KR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2021.</a:t>
            </a:r>
            <a:endParaRPr lang="ko-KR" altLang="en-US" sz="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12DB0F-E25F-F577-42FB-CC35DC647049}"/>
              </a:ext>
            </a:extLst>
          </p:cNvPr>
          <p:cNvSpPr txBox="1"/>
          <p:nvPr/>
        </p:nvSpPr>
        <p:spPr>
          <a:xfrm>
            <a:off x="6408748" y="4318000"/>
            <a:ext cx="47011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Image : 50k male and 50k female body models</a:t>
            </a:r>
          </a:p>
          <a:p>
            <a:pPr marL="171450" indent="-1714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Pose : T-pose</a:t>
            </a:r>
          </a:p>
          <a:p>
            <a:pPr marL="171450" indent="-1714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Label : 16 annotated body measurements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8D38D4-FDF2-D8EA-2AFA-9B02BC432103}"/>
              </a:ext>
            </a:extLst>
          </p:cNvPr>
          <p:cNvGrpSpPr/>
          <p:nvPr/>
        </p:nvGrpSpPr>
        <p:grpSpPr>
          <a:xfrm>
            <a:off x="3451109" y="3463817"/>
            <a:ext cx="2498891" cy="3011904"/>
            <a:chOff x="3597109" y="3128555"/>
            <a:chExt cx="1811418" cy="228882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4FD69ED-135A-8CE6-AB10-5E93FF7CA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109" y="3128555"/>
              <a:ext cx="1811418" cy="1147518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E49099C-FEC1-EF46-FFE8-808A6FDE9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110" y="4269857"/>
              <a:ext cx="1811417" cy="1147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943359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92" y="704493"/>
            <a:ext cx="2629581" cy="567808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3100" dirty="0"/>
              <a:t>종합설계</a:t>
            </a:r>
            <a:br>
              <a:rPr lang="ko-KR" altLang="en-US" sz="3100" dirty="0"/>
            </a:br>
            <a:r>
              <a:rPr lang="en-US" altLang="ko-KR" sz="3100" dirty="0"/>
              <a:t>(</a:t>
            </a:r>
            <a:r>
              <a:rPr lang="ko-KR" altLang="en-US" sz="3100" dirty="0" err="1"/>
              <a:t>캡스톤디자인</a:t>
            </a:r>
            <a:r>
              <a:rPr lang="en-US" altLang="ko-KR" sz="3100" dirty="0"/>
              <a:t>)</a:t>
            </a:r>
          </a:p>
        </p:txBody>
      </p:sp>
      <p:sp>
        <p:nvSpPr>
          <p:cNvPr id="6" name="타원 5"/>
          <p:cNvSpPr/>
          <p:nvPr/>
        </p:nvSpPr>
        <p:spPr>
          <a:xfrm>
            <a:off x="3529344" y="717541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바닥글 개체 틀 2">
            <a:extLst>
              <a:ext uri="{FF2B5EF4-FFF2-40B4-BE49-F238E27FC236}">
                <a16:creationId xmlns:a16="http://schemas.microsoft.com/office/drawing/2014/main" id="{182757C4-9568-BB42-5592-A1455CB5C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5913679"/>
            <a:ext cx="2350311" cy="700643"/>
          </a:xfrm>
        </p:spPr>
        <p:txBody>
          <a:bodyPr/>
          <a:lstStyle/>
          <a:p>
            <a:pPr lvl="0">
              <a:defRPr/>
            </a:pPr>
            <a:r>
              <a:rPr lang="en-US" altLang="ko-KR" sz="1600" dirty="0"/>
              <a:t>-11-</a:t>
            </a:r>
            <a:endParaRPr lang="en-US" sz="1600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DEEF8C94-F45F-CEE3-8459-DC797F489C57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부제목 4">
            <a:extLst>
              <a:ext uri="{FF2B5EF4-FFF2-40B4-BE49-F238E27FC236}">
                <a16:creationId xmlns:a16="http://schemas.microsoft.com/office/drawing/2014/main" id="{2F283974-324D-7D00-C77C-B46C691510E3}"/>
              </a:ext>
            </a:extLst>
          </p:cNvPr>
          <p:cNvSpPr txBox="1">
            <a:spLocks/>
          </p:cNvSpPr>
          <p:nvPr/>
        </p:nvSpPr>
        <p:spPr>
          <a:xfrm>
            <a:off x="113799" y="1648599"/>
            <a:ext cx="2654489" cy="697866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1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/>
              <a:t>Automatic Estimation of Anthropometric Human Body Measurements</a:t>
            </a:r>
            <a:endParaRPr lang="en-US"/>
          </a:p>
        </p:txBody>
      </p:sp>
      <p:sp>
        <p:nvSpPr>
          <p:cNvPr id="19" name="제목 3">
            <a:extLst>
              <a:ext uri="{FF2B5EF4-FFF2-40B4-BE49-F238E27FC236}">
                <a16:creationId xmlns:a16="http://schemas.microsoft.com/office/drawing/2014/main" id="{226FB5AC-2A41-7CF4-E887-9963DB635DB7}"/>
              </a:ext>
            </a:extLst>
          </p:cNvPr>
          <p:cNvSpPr txBox="1"/>
          <p:nvPr/>
        </p:nvSpPr>
        <p:spPr>
          <a:xfrm>
            <a:off x="3630877" y="561371"/>
            <a:ext cx="6862952" cy="36355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딥러닝 기반 치수 측정 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en-US" altLang="ko-KR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 결과</a:t>
            </a:r>
            <a:endParaRPr lang="en-US" altLang="ko-KR" sz="2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B8CC0C-B59E-8059-E800-8CD1B03E965D}"/>
              </a:ext>
            </a:extLst>
          </p:cNvPr>
          <p:cNvSpPr txBox="1"/>
          <p:nvPr/>
        </p:nvSpPr>
        <p:spPr>
          <a:xfrm>
            <a:off x="2937670" y="6614322"/>
            <a:ext cx="82493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</a:t>
            </a:r>
            <a:r>
              <a:rPr lang="en" altLang="ko-Kore-KR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ŠKORVÁNKOVÁ, Dana; RIEČICKÝ, Adam; MADARAS, Martin. Automatic Estimation of Anthropometric Human Body Measurements. </a:t>
            </a:r>
            <a:r>
              <a:rPr lang="en" altLang="ko-Kore-KR" sz="800" i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arXiv preprint arXiv:2112.11992</a:t>
            </a:r>
            <a:r>
              <a:rPr lang="en" altLang="ko-Kore-KR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2021.</a:t>
            </a:r>
            <a:endParaRPr lang="ko-KR" altLang="en-US" sz="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11A6ED0-7B08-12AC-EE11-A66D0675D839}"/>
              </a:ext>
            </a:extLst>
          </p:cNvPr>
          <p:cNvCxnSpPr>
            <a:cxnSpLocks/>
          </p:cNvCxnSpPr>
          <p:nvPr/>
        </p:nvCxnSpPr>
        <p:spPr>
          <a:xfrm>
            <a:off x="3511118" y="1193924"/>
            <a:ext cx="704367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FE137A4-359D-EB44-6705-F480087E1A5B}"/>
              </a:ext>
            </a:extLst>
          </p:cNvPr>
          <p:cNvSpPr txBox="1"/>
          <p:nvPr/>
        </p:nvSpPr>
        <p:spPr>
          <a:xfrm>
            <a:off x="3437475" y="1239824"/>
            <a:ext cx="7538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Automatic Estimation of Anthropometric Human Body Measurements*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B914EE-D230-17C0-F574-0EE7EFB3FE91}"/>
              </a:ext>
            </a:extLst>
          </p:cNvPr>
          <p:cNvSpPr txBox="1"/>
          <p:nvPr/>
        </p:nvSpPr>
        <p:spPr>
          <a:xfrm>
            <a:off x="3345557" y="5319766"/>
            <a:ext cx="3442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기존 논문의 실험 결과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0E722F-1F24-730B-6CB3-BB15FF6D2C05}"/>
              </a:ext>
            </a:extLst>
          </p:cNvPr>
          <p:cNvSpPr txBox="1"/>
          <p:nvPr/>
        </p:nvSpPr>
        <p:spPr>
          <a:xfrm>
            <a:off x="6939798" y="5319766"/>
            <a:ext cx="49530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 실험 결과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(10000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장의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test data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대한 평균 오차율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Female /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Male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681B91-21C5-882A-84B9-F03B1A07E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75" y="1670657"/>
            <a:ext cx="3622233" cy="35604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FEC42B-FA9D-FD00-160B-A66991EEB72B}"/>
                  </a:ext>
                </a:extLst>
              </p:cNvPr>
              <p:cNvSpPr txBox="1"/>
              <p:nvPr/>
            </p:nvSpPr>
            <p:spPr>
              <a:xfrm>
                <a:off x="7725648" y="6019672"/>
                <a:ext cx="3782857" cy="59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0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1050" b="0" i="0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MAE</m:t>
                      </m:r>
                      <m:r>
                        <a:rPr lang="en-US" altLang="ko-KR" sz="1050" b="0" i="0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ko-KR" altLang="en-US" sz="1050" i="1" kern="1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평</m:t>
                      </m:r>
                      <m:r>
                        <a:rPr lang="ko-KR" altLang="en-US" sz="1050" i="1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균</m:t>
                      </m:r>
                      <m:r>
                        <a:rPr lang="en-US" altLang="ko-KR" sz="1050" b="0" i="0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050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오차율</m:t>
                      </m:r>
                      <m:r>
                        <a:rPr lang="en-US" altLang="ko-KR" sz="1050" b="0" i="1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1050" i="1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050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%</m:t>
                          </m:r>
                        </m:e>
                      </m:d>
                      <m:r>
                        <a:rPr lang="en-US" altLang="ko-KR" sz="1050" kern="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ko-KR" altLang="ko-KR" sz="1050" i="1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GothicNeo" panose="020B05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050" i="1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|</m:t>
                          </m:r>
                          <m:r>
                            <a:rPr lang="ko-KR" altLang="ko-KR" sz="1050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Times New Roman" panose="02020603050405020304" pitchFamily="18" charset="0"/>
                            </a:rPr>
                            <m:t>참값</m:t>
                          </m:r>
                          <m:r>
                            <a:rPr lang="en-US" altLang="ko-KR" sz="1050" i="1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−</m:t>
                          </m:r>
                          <m:r>
                            <a:rPr lang="ko-KR" altLang="ko-KR" sz="1050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Times New Roman" panose="02020603050405020304" pitchFamily="18" charset="0"/>
                            </a:rPr>
                            <m:t>측정값</m:t>
                          </m:r>
                          <m:r>
                            <a:rPr lang="en-US" altLang="ko-KR" sz="1050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|</m:t>
                          </m:r>
                        </m:num>
                        <m:den>
                          <m:r>
                            <a:rPr lang="ko-KR" altLang="ko-KR" sz="1050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Times New Roman" panose="02020603050405020304" pitchFamily="18" charset="0"/>
                            </a:rPr>
                            <m:t>참값</m:t>
                          </m:r>
                        </m:den>
                      </m:f>
                      <m:r>
                        <a:rPr lang="en-US" altLang="ko-KR" sz="1050" i="1" kern="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×100</m:t>
                      </m:r>
                    </m:oMath>
                  </m:oMathPara>
                </a14:m>
                <a:endParaRPr lang="ko-KR" altLang="ko-KR" sz="105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endParaRPr lang="ko-KR" altLang="en-US" sz="105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FEC42B-FA9D-FD00-160B-A66991EE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648" y="6019672"/>
                <a:ext cx="3782857" cy="5946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그림 28">
            <a:extLst>
              <a:ext uri="{FF2B5EF4-FFF2-40B4-BE49-F238E27FC236}">
                <a16:creationId xmlns:a16="http://schemas.microsoft.com/office/drawing/2014/main" id="{6649D5F1-29FA-E880-54D5-74B5E919A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872" y="1648599"/>
            <a:ext cx="3670161" cy="358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8747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92" y="704493"/>
            <a:ext cx="2629581" cy="567808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3100"/>
              <a:t>종합설계</a:t>
            </a:r>
            <a:br>
              <a:rPr lang="ko-KR" altLang="en-US" sz="3100"/>
            </a:br>
            <a:r>
              <a:rPr lang="en-US" altLang="ko-KR" sz="3100"/>
              <a:t>(</a:t>
            </a:r>
            <a:r>
              <a:rPr lang="ko-KR" altLang="en-US" sz="3100"/>
              <a:t>캡스톤디자인</a:t>
            </a:r>
            <a:r>
              <a:rPr lang="en-US" altLang="ko-KR" sz="3100"/>
              <a:t>)</a:t>
            </a:r>
          </a:p>
        </p:txBody>
      </p:sp>
      <p:sp>
        <p:nvSpPr>
          <p:cNvPr id="6" name="타원 5"/>
          <p:cNvSpPr/>
          <p:nvPr/>
        </p:nvSpPr>
        <p:spPr>
          <a:xfrm>
            <a:off x="3529344" y="717541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3511118" y="1193924"/>
            <a:ext cx="704367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바닥글 개체 틀 2">
            <a:extLst>
              <a:ext uri="{FF2B5EF4-FFF2-40B4-BE49-F238E27FC236}">
                <a16:creationId xmlns:a16="http://schemas.microsoft.com/office/drawing/2014/main" id="{FE433C2B-1780-3666-8F91-854C2F72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5913679"/>
            <a:ext cx="2350311" cy="700643"/>
          </a:xfrm>
        </p:spPr>
        <p:txBody>
          <a:bodyPr/>
          <a:lstStyle/>
          <a:p>
            <a:pPr lvl="0">
              <a:defRPr/>
            </a:pPr>
            <a:r>
              <a:rPr lang="en-US" altLang="ko-KR" sz="1600" dirty="0"/>
              <a:t>-12-</a:t>
            </a:r>
            <a:endParaRPr lang="en-US" sz="1600" dirty="0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9B294947-F6D7-B8D0-D140-541B3309AEC4}"/>
              </a:ext>
            </a:extLst>
          </p:cNvPr>
          <p:cNvSpPr txBox="1"/>
          <p:nvPr/>
        </p:nvSpPr>
        <p:spPr>
          <a:xfrm>
            <a:off x="3758713" y="594015"/>
            <a:ext cx="6862952" cy="36355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어플리케이션 구현</a:t>
            </a:r>
            <a:r>
              <a:rPr lang="en-US" altLang="ko-KR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5A8876-35F4-4692-B9E7-4F75D17DC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344" y="1559013"/>
            <a:ext cx="2868391" cy="13332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866BA1-A4FC-D646-B535-4B120D22207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86398" y="1559013"/>
            <a:ext cx="2868391" cy="1333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FEBF761-D840-6E69-5215-51145746CB2F}"/>
              </a:ext>
            </a:extLst>
          </p:cNvPr>
          <p:cNvSpPr/>
          <p:nvPr/>
        </p:nvSpPr>
        <p:spPr>
          <a:xfrm>
            <a:off x="6797930" y="1944207"/>
            <a:ext cx="488272" cy="417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F84EB3-DF27-D1B2-CEEB-C93415A1BA85}"/>
              </a:ext>
            </a:extLst>
          </p:cNvPr>
          <p:cNvSpPr txBox="1"/>
          <p:nvPr/>
        </p:nvSpPr>
        <p:spPr>
          <a:xfrm>
            <a:off x="3310461" y="3675477"/>
            <a:ext cx="785764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Keras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H5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모델을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TensorFlow Lite file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 변환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변환 과정에서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TensorFlow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에서 지원하는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TensorFlow Model Optimization Toolkit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이용하여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Quantization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통해 모델 최적화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 최적화 효과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</a:t>
            </a: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 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Smaller storage size, Smaller download size, Less memory usage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2EDA5838-6B61-3382-416A-41E554FF8D3F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부제목 4">
            <a:extLst>
              <a:ext uri="{FF2B5EF4-FFF2-40B4-BE49-F238E27FC236}">
                <a16:creationId xmlns:a16="http://schemas.microsoft.com/office/drawing/2014/main" id="{AAFE967A-FC30-6113-EC4B-842301EBF477}"/>
              </a:ext>
            </a:extLst>
          </p:cNvPr>
          <p:cNvSpPr txBox="1">
            <a:spLocks/>
          </p:cNvSpPr>
          <p:nvPr/>
        </p:nvSpPr>
        <p:spPr>
          <a:xfrm>
            <a:off x="113799" y="1648599"/>
            <a:ext cx="2654489" cy="697866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1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/>
              <a:t>Automatic Estimation of Anthropometric Human Body Measurements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959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92" y="704493"/>
            <a:ext cx="2629581" cy="567808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3100"/>
              <a:t>종합설계</a:t>
            </a:r>
            <a:br>
              <a:rPr lang="ko-KR" altLang="en-US" sz="3100"/>
            </a:br>
            <a:r>
              <a:rPr lang="en-US" altLang="ko-KR" sz="3100"/>
              <a:t>(</a:t>
            </a:r>
            <a:r>
              <a:rPr lang="ko-KR" altLang="en-US" sz="3100"/>
              <a:t>캡스톤디자인</a:t>
            </a:r>
            <a:r>
              <a:rPr lang="en-US" altLang="ko-KR" sz="3100"/>
              <a:t>)</a:t>
            </a:r>
          </a:p>
        </p:txBody>
      </p:sp>
      <p:sp>
        <p:nvSpPr>
          <p:cNvPr id="6" name="타원 5"/>
          <p:cNvSpPr/>
          <p:nvPr/>
        </p:nvSpPr>
        <p:spPr>
          <a:xfrm>
            <a:off x="3529344" y="717541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3511118" y="1193924"/>
            <a:ext cx="704367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바닥글 개체 틀 2">
            <a:extLst>
              <a:ext uri="{FF2B5EF4-FFF2-40B4-BE49-F238E27FC236}">
                <a16:creationId xmlns:a16="http://schemas.microsoft.com/office/drawing/2014/main" id="{FE433C2B-1780-3666-8F91-854C2F72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5913679"/>
            <a:ext cx="2350311" cy="700643"/>
          </a:xfrm>
        </p:spPr>
        <p:txBody>
          <a:bodyPr/>
          <a:lstStyle/>
          <a:p>
            <a:pPr lvl="0">
              <a:defRPr/>
            </a:pPr>
            <a:r>
              <a:rPr lang="en-US" altLang="ko-KR" sz="1600" dirty="0"/>
              <a:t>-13-</a:t>
            </a:r>
            <a:endParaRPr lang="en-US" sz="1600" dirty="0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9B294947-F6D7-B8D0-D140-541B3309AEC4}"/>
              </a:ext>
            </a:extLst>
          </p:cNvPr>
          <p:cNvSpPr txBox="1"/>
          <p:nvPr/>
        </p:nvSpPr>
        <p:spPr>
          <a:xfrm>
            <a:off x="3758713" y="594015"/>
            <a:ext cx="6862952" cy="36355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어플리케이션 구현 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Segmentation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F84EB3-DF27-D1B2-CEEB-C93415A1BA85}"/>
              </a:ext>
            </a:extLst>
          </p:cNvPr>
          <p:cNvSpPr txBox="1"/>
          <p:nvPr/>
        </p:nvSpPr>
        <p:spPr>
          <a:xfrm>
            <a:off x="3261365" y="4553485"/>
            <a:ext cx="78576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TensorFlow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에서 제공하는 사전 훈련된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TensorFlow Lite Segmentation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DeepLabv3</a:t>
            </a:r>
          </a:p>
          <a:p>
            <a:pPr marL="742950" lvl="1" indent="-285750">
              <a:buFontTx/>
              <a:buChar char="-"/>
            </a:pPr>
            <a:r>
              <a:rPr lang="fr-FR" altLang="ko-KR" sz="1400" dirty="0" err="1">
                <a:solidFill>
                  <a:srgbClr val="202124"/>
                </a:solidFill>
                <a:latin typeface="Roboto" panose="02000000000000000000" pitchFamily="2" charset="0"/>
              </a:rPr>
              <a:t>DataSet</a:t>
            </a:r>
            <a:r>
              <a:rPr lang="fr-FR" altLang="ko-KR" sz="1400" dirty="0">
                <a:solidFill>
                  <a:srgbClr val="202124"/>
                </a:solidFill>
                <a:latin typeface="Roboto" panose="02000000000000000000" pitchFamily="2" charset="0"/>
              </a:rPr>
              <a:t> : </a:t>
            </a:r>
            <a:r>
              <a:rPr lang="fr-F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COCO Train/Val Images (Detection)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	</a:t>
            </a: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주어진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image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body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measurement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모델의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input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형태로 변환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Segmentation</a:t>
            </a:r>
            <a:r>
              <a:rPr lang="ko-KR" altLang="en-US" sz="1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background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제거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인체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segment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해당하는 픽셀은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grayscale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 변환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Background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해당하는 픽셀은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(0,0,0)</a:t>
            </a:r>
            <a:r>
              <a:rPr lang="ko-KR" altLang="en-US" sz="14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설정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D945FAA-8167-B08C-80FA-65BAB61DBDF5}"/>
              </a:ext>
            </a:extLst>
          </p:cNvPr>
          <p:cNvSpPr/>
          <p:nvPr/>
        </p:nvSpPr>
        <p:spPr>
          <a:xfrm>
            <a:off x="5364044" y="2343636"/>
            <a:ext cx="472400" cy="372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626474-CF9E-53F2-4F10-4B673CEE8980}"/>
              </a:ext>
            </a:extLst>
          </p:cNvPr>
          <p:cNvSpPr txBox="1"/>
          <p:nvPr/>
        </p:nvSpPr>
        <p:spPr>
          <a:xfrm>
            <a:off x="3541174" y="6505021"/>
            <a:ext cx="8223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*TensorFlow segmentation[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웹사이트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]. (2022.06.12). URL:https://www.tensorflow.org/lite/examples/segmentation/overview</a:t>
            </a:r>
            <a:endParaRPr lang="ko-KR" altLang="en-US" sz="900" b="1" dirty="0">
              <a:solidFill>
                <a:schemeClr val="bg2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19410D-B1FF-2D7B-3EBE-EC53640E8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11" y="1592741"/>
            <a:ext cx="1522080" cy="20313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CBF60C-3F76-E480-C491-942DE73E5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464" y="1977850"/>
            <a:ext cx="1104177" cy="11041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086FC88-1BBC-7106-EFC3-B4164071F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375" y="2012558"/>
            <a:ext cx="1082473" cy="1082473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88A22C05-DBE9-03EA-0781-2438893AE2CF}"/>
              </a:ext>
            </a:extLst>
          </p:cNvPr>
          <p:cNvSpPr/>
          <p:nvPr/>
        </p:nvSpPr>
        <p:spPr>
          <a:xfrm>
            <a:off x="9218301" y="2335208"/>
            <a:ext cx="488272" cy="417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벽, 바닥, 실내, 사람이(가) 표시된 사진&#10;&#10;자동 생성된 설명">
            <a:extLst>
              <a:ext uri="{FF2B5EF4-FFF2-40B4-BE49-F238E27FC236}">
                <a16:creationId xmlns:a16="http://schemas.microsoft.com/office/drawing/2014/main" id="{5491C57F-A42F-AFFB-3D7C-43E70A53EC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416" y="1599507"/>
            <a:ext cx="1522080" cy="20313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653CE9A-2BCA-A039-B5AB-AE561707C687}"/>
              </a:ext>
            </a:extLst>
          </p:cNvPr>
          <p:cNvSpPr txBox="1"/>
          <p:nvPr/>
        </p:nvSpPr>
        <p:spPr>
          <a:xfrm>
            <a:off x="3663994" y="3664551"/>
            <a:ext cx="9562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rgbClr val="222222"/>
                </a:solidFill>
                <a:latin typeface="Arial" panose="020B0604020202020204" pitchFamily="34" charset="0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male</a:t>
            </a:r>
            <a:endParaRPr lang="ko-KR" altLang="en-US" sz="900" b="1" dirty="0">
              <a:solidFill>
                <a:schemeClr val="bg2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637B7A-77B3-51A4-4A6D-9E7B6CA90B90}"/>
              </a:ext>
            </a:extLst>
          </p:cNvPr>
          <p:cNvSpPr txBox="1"/>
          <p:nvPr/>
        </p:nvSpPr>
        <p:spPr>
          <a:xfrm>
            <a:off x="7402525" y="3662625"/>
            <a:ext cx="9562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rgbClr val="222222"/>
                </a:solidFill>
                <a:latin typeface="Arial" panose="020B0604020202020204" pitchFamily="34" charset="0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female</a:t>
            </a:r>
            <a:endParaRPr lang="ko-KR" altLang="en-US" sz="900" b="1" dirty="0">
              <a:solidFill>
                <a:schemeClr val="bg2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95B30F-2CC7-1353-84C9-5C58133F348E}"/>
              </a:ext>
            </a:extLst>
          </p:cNvPr>
          <p:cNvSpPr txBox="1"/>
          <p:nvPr/>
        </p:nvSpPr>
        <p:spPr>
          <a:xfrm>
            <a:off x="5925963" y="3124848"/>
            <a:ext cx="1234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257X257 grayscale</a:t>
            </a:r>
            <a:endParaRPr lang="ko-KR" altLang="en-US" sz="900" b="1" dirty="0">
              <a:solidFill>
                <a:schemeClr val="bg2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3D3E83-AB82-88E8-8F7B-128E05404AD7}"/>
              </a:ext>
            </a:extLst>
          </p:cNvPr>
          <p:cNvSpPr txBox="1"/>
          <p:nvPr/>
        </p:nvSpPr>
        <p:spPr>
          <a:xfrm>
            <a:off x="9840578" y="3124848"/>
            <a:ext cx="1234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257X257 grayscale</a:t>
            </a:r>
            <a:endParaRPr lang="ko-KR" altLang="en-US" sz="900" b="1" dirty="0">
              <a:solidFill>
                <a:schemeClr val="bg2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89376F82-EF16-7E02-1E5C-7E9F2DAC896F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5" name="부제목 4">
            <a:extLst>
              <a:ext uri="{FF2B5EF4-FFF2-40B4-BE49-F238E27FC236}">
                <a16:creationId xmlns:a16="http://schemas.microsoft.com/office/drawing/2014/main" id="{E35CD1BC-7E78-A0B6-DFC5-37FB9D7AD4C3}"/>
              </a:ext>
            </a:extLst>
          </p:cNvPr>
          <p:cNvSpPr txBox="1">
            <a:spLocks/>
          </p:cNvSpPr>
          <p:nvPr/>
        </p:nvSpPr>
        <p:spPr>
          <a:xfrm>
            <a:off x="113799" y="1648599"/>
            <a:ext cx="2654489" cy="697866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1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/>
              <a:t>Automatic Estimation of Anthropometric Human Body Measurements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453467-4F1B-0E46-9623-FB1FBD76035A}"/>
              </a:ext>
            </a:extLst>
          </p:cNvPr>
          <p:cNvSpPr txBox="1"/>
          <p:nvPr/>
        </p:nvSpPr>
        <p:spPr>
          <a:xfrm>
            <a:off x="3921148" y="3958966"/>
            <a:ext cx="638298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ko-KR" sz="105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</a:rPr>
              <a:t>Input:</a:t>
            </a:r>
            <a:r>
              <a:rPr lang="ko-KR" altLang="en-US" sz="105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sz="105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</a:rPr>
              <a:t>257x257x3 RGB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image</a:t>
            </a:r>
          </a:p>
          <a:p>
            <a:pPr lvl="1" algn="ctr"/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Output: 257x257x21 (classified 21 labels:  </a:t>
            </a:r>
            <a:r>
              <a:rPr lang="en-US" altLang="ko-KR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human_index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</a:rPr>
              <a:t>=15)</a:t>
            </a:r>
          </a:p>
        </p:txBody>
      </p:sp>
    </p:spTree>
    <p:extLst>
      <p:ext uri="{BB962C8B-B14F-4D97-AF65-F5344CB8AC3E}">
        <p14:creationId xmlns:p14="http://schemas.microsoft.com/office/powerpoint/2010/main" val="36629829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92" y="704493"/>
            <a:ext cx="2629581" cy="567808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3100"/>
              <a:t>종합설계</a:t>
            </a:r>
            <a:br>
              <a:rPr lang="ko-KR" altLang="en-US" sz="3100"/>
            </a:br>
            <a:r>
              <a:rPr lang="en-US" altLang="ko-KR" sz="3100"/>
              <a:t>(</a:t>
            </a:r>
            <a:r>
              <a:rPr lang="ko-KR" altLang="en-US" sz="3100"/>
              <a:t>캡스톤디자인</a:t>
            </a:r>
            <a:r>
              <a:rPr lang="en-US" altLang="ko-KR" sz="3100"/>
              <a:t>)</a:t>
            </a:r>
          </a:p>
        </p:txBody>
      </p:sp>
      <p:sp>
        <p:nvSpPr>
          <p:cNvPr id="6" name="타원 5"/>
          <p:cNvSpPr/>
          <p:nvPr/>
        </p:nvSpPr>
        <p:spPr>
          <a:xfrm>
            <a:off x="3529344" y="717541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3511118" y="1193924"/>
            <a:ext cx="704367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바닥글 개체 틀 2">
            <a:extLst>
              <a:ext uri="{FF2B5EF4-FFF2-40B4-BE49-F238E27FC236}">
                <a16:creationId xmlns:a16="http://schemas.microsoft.com/office/drawing/2014/main" id="{FE433C2B-1780-3666-8F91-854C2F72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5913679"/>
            <a:ext cx="2350311" cy="700643"/>
          </a:xfrm>
        </p:spPr>
        <p:txBody>
          <a:bodyPr/>
          <a:lstStyle/>
          <a:p>
            <a:pPr lvl="0">
              <a:defRPr/>
            </a:pPr>
            <a:r>
              <a:rPr lang="en-US" altLang="ko-KR" sz="1600" dirty="0"/>
              <a:t>-14-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B8C29A-CD7E-9F04-6D2B-29A1FB40A14E}"/>
                  </a:ext>
                </a:extLst>
              </p:cNvPr>
              <p:cNvSpPr txBox="1"/>
              <p:nvPr/>
            </p:nvSpPr>
            <p:spPr>
              <a:xfrm>
                <a:off x="6629424" y="6458044"/>
                <a:ext cx="3782857" cy="59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0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1050" b="0" i="0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MAE</m:t>
                      </m:r>
                      <m:r>
                        <a:rPr lang="en-US" altLang="ko-KR" sz="1050" b="0" i="0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ko-KR" altLang="en-US" sz="1050" i="1" kern="1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평</m:t>
                      </m:r>
                      <m:r>
                        <a:rPr lang="ko-KR" altLang="en-US" sz="1050" i="1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균</m:t>
                      </m:r>
                      <m:r>
                        <a:rPr lang="en-US" altLang="ko-KR" sz="1050" b="0" i="0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050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오차율</m:t>
                      </m:r>
                      <m:r>
                        <a:rPr lang="en-US" altLang="ko-KR" sz="1050" b="0" i="1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1050" i="1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050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%</m:t>
                          </m:r>
                        </m:e>
                      </m:d>
                      <m:r>
                        <a:rPr lang="en-US" altLang="ko-KR" sz="1050" kern="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ko-KR" altLang="ko-KR" sz="1050" i="1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GothicNeo" panose="020B05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050" i="1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|</m:t>
                          </m:r>
                          <m:r>
                            <a:rPr lang="ko-KR" altLang="ko-KR" sz="1050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Times New Roman" panose="02020603050405020304" pitchFamily="18" charset="0"/>
                            </a:rPr>
                            <m:t>참값</m:t>
                          </m:r>
                          <m:r>
                            <a:rPr lang="en-US" altLang="ko-KR" sz="1050" i="1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−</m:t>
                          </m:r>
                          <m:r>
                            <a:rPr lang="ko-KR" altLang="ko-KR" sz="1050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Times New Roman" panose="02020603050405020304" pitchFamily="18" charset="0"/>
                            </a:rPr>
                            <m:t>측정값</m:t>
                          </m:r>
                          <m:r>
                            <a:rPr lang="en-US" altLang="ko-KR" sz="1050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|</m:t>
                          </m:r>
                        </m:num>
                        <m:den>
                          <m:r>
                            <a:rPr lang="ko-KR" altLang="ko-KR" sz="1050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Times New Roman" panose="02020603050405020304" pitchFamily="18" charset="0"/>
                            </a:rPr>
                            <m:t>참값</m:t>
                          </m:r>
                        </m:den>
                      </m:f>
                      <m:r>
                        <a:rPr lang="en-US" altLang="ko-KR" sz="1050" i="1" kern="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×100</m:t>
                      </m:r>
                    </m:oMath>
                  </m:oMathPara>
                </a14:m>
                <a:endParaRPr lang="ko-KR" altLang="ko-KR" sz="105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endParaRPr lang="ko-KR" altLang="en-US" sz="105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B8C29A-CD7E-9F04-6D2B-29A1FB40A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24" y="6458044"/>
                <a:ext cx="3782857" cy="5946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C487E623-932E-9EBE-6FF1-B37B7771B577}"/>
              </a:ext>
            </a:extLst>
          </p:cNvPr>
          <p:cNvSpPr txBox="1"/>
          <p:nvPr/>
        </p:nvSpPr>
        <p:spPr>
          <a:xfrm>
            <a:off x="6084975" y="1421208"/>
            <a:ext cx="49530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Tflite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파일 변환 및 앱 실행 결과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(30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장의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test data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대한 평균 오차율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Female /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Male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5547B0D9-2FEE-B597-BC7E-5B78238319CC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부제목 4">
            <a:extLst>
              <a:ext uri="{FF2B5EF4-FFF2-40B4-BE49-F238E27FC236}">
                <a16:creationId xmlns:a16="http://schemas.microsoft.com/office/drawing/2014/main" id="{D1A11950-6982-02CE-3056-A150FD3A25C3}"/>
              </a:ext>
            </a:extLst>
          </p:cNvPr>
          <p:cNvSpPr txBox="1">
            <a:spLocks/>
          </p:cNvSpPr>
          <p:nvPr/>
        </p:nvSpPr>
        <p:spPr>
          <a:xfrm>
            <a:off x="113799" y="1648599"/>
            <a:ext cx="2654489" cy="697866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1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/>
              <a:t>Automatic Estimation of Anthropometric Human Body Measurements</a:t>
            </a:r>
            <a:endParaRPr lang="en-US"/>
          </a:p>
        </p:txBody>
      </p:sp>
      <p:sp>
        <p:nvSpPr>
          <p:cNvPr id="17" name="제목 3">
            <a:extLst>
              <a:ext uri="{FF2B5EF4-FFF2-40B4-BE49-F238E27FC236}">
                <a16:creationId xmlns:a16="http://schemas.microsoft.com/office/drawing/2014/main" id="{88C76B7B-BA3C-65C9-4770-0C97437E503C}"/>
              </a:ext>
            </a:extLst>
          </p:cNvPr>
          <p:cNvSpPr txBox="1"/>
          <p:nvPr/>
        </p:nvSpPr>
        <p:spPr>
          <a:xfrm>
            <a:off x="3758713" y="594015"/>
            <a:ext cx="6862952" cy="36355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어플리케이션 구현 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en-US" altLang="ko-KR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치수 측정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3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EB7B7ED-B807-721A-0EB7-D42C6DAD9413}"/>
              </a:ext>
            </a:extLst>
          </p:cNvPr>
          <p:cNvGrpSpPr/>
          <p:nvPr/>
        </p:nvGrpSpPr>
        <p:grpSpPr>
          <a:xfrm>
            <a:off x="3511118" y="1997532"/>
            <a:ext cx="2498891" cy="3011904"/>
            <a:chOff x="3597109" y="3128555"/>
            <a:chExt cx="1811418" cy="228882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E9D8C0-4C7A-ED36-5D0B-F1B02EAFB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109" y="3128555"/>
              <a:ext cx="1811418" cy="114751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F91F58A-8977-38DA-A199-10A436017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110" y="4269857"/>
              <a:ext cx="1811417" cy="1147518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C527FFD-688A-9D76-76C9-19783E347284}"/>
              </a:ext>
            </a:extLst>
          </p:cNvPr>
          <p:cNvSpPr txBox="1"/>
          <p:nvPr/>
        </p:nvSpPr>
        <p:spPr>
          <a:xfrm>
            <a:off x="3336359" y="1461759"/>
            <a:ext cx="1629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-Test data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예시</a:t>
            </a:r>
            <a:endParaRPr lang="ko-KR" altLang="en-US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3ACD1E0-F2DF-DD4E-B4D1-27DF84E62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4149" y="1990213"/>
            <a:ext cx="2245927" cy="44163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5062370-5E35-EC46-A380-19DD01271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24" y="1990213"/>
            <a:ext cx="2170631" cy="441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4858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92" y="704493"/>
            <a:ext cx="2629581" cy="567808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3100"/>
              <a:t>종합설계</a:t>
            </a:r>
            <a:br>
              <a:rPr lang="ko-KR" altLang="en-US" sz="3100"/>
            </a:br>
            <a:r>
              <a:rPr lang="en-US" altLang="ko-KR" sz="3100"/>
              <a:t>(</a:t>
            </a:r>
            <a:r>
              <a:rPr lang="ko-KR" altLang="en-US" sz="3100"/>
              <a:t>캡스톤디자인</a:t>
            </a:r>
            <a:r>
              <a:rPr lang="en-US" altLang="ko-KR" sz="3100"/>
              <a:t>)</a:t>
            </a:r>
          </a:p>
        </p:txBody>
      </p:sp>
      <p:sp>
        <p:nvSpPr>
          <p:cNvPr id="6" name="타원 5"/>
          <p:cNvSpPr/>
          <p:nvPr/>
        </p:nvSpPr>
        <p:spPr>
          <a:xfrm>
            <a:off x="3529344" y="717541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3511118" y="1193924"/>
            <a:ext cx="704367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바닥글 개체 틀 2">
            <a:extLst>
              <a:ext uri="{FF2B5EF4-FFF2-40B4-BE49-F238E27FC236}">
                <a16:creationId xmlns:a16="http://schemas.microsoft.com/office/drawing/2014/main" id="{FE433C2B-1780-3666-8F91-854C2F72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5913679"/>
            <a:ext cx="2350311" cy="700643"/>
          </a:xfrm>
        </p:spPr>
        <p:txBody>
          <a:bodyPr/>
          <a:lstStyle/>
          <a:p>
            <a:pPr lvl="0">
              <a:defRPr/>
            </a:pPr>
            <a:r>
              <a:rPr lang="en-US" altLang="ko-KR" sz="1600" dirty="0"/>
              <a:t>-15-</a:t>
            </a:r>
            <a:endParaRPr lang="en-US" sz="1600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5547B0D9-2FEE-B597-BC7E-5B78238319CC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부제목 4">
            <a:extLst>
              <a:ext uri="{FF2B5EF4-FFF2-40B4-BE49-F238E27FC236}">
                <a16:creationId xmlns:a16="http://schemas.microsoft.com/office/drawing/2014/main" id="{D1A11950-6982-02CE-3056-A150FD3A25C3}"/>
              </a:ext>
            </a:extLst>
          </p:cNvPr>
          <p:cNvSpPr txBox="1">
            <a:spLocks/>
          </p:cNvSpPr>
          <p:nvPr/>
        </p:nvSpPr>
        <p:spPr>
          <a:xfrm>
            <a:off x="113799" y="1648599"/>
            <a:ext cx="2654489" cy="697866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1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/>
              <a:t>Automatic Estimation of Anthropometric Human Body Measurements</a:t>
            </a:r>
            <a:endParaRPr lang="en-US"/>
          </a:p>
        </p:txBody>
      </p:sp>
      <p:sp>
        <p:nvSpPr>
          <p:cNvPr id="17" name="제목 3">
            <a:extLst>
              <a:ext uri="{FF2B5EF4-FFF2-40B4-BE49-F238E27FC236}">
                <a16:creationId xmlns:a16="http://schemas.microsoft.com/office/drawing/2014/main" id="{88C76B7B-BA3C-65C9-4770-0C97437E503C}"/>
              </a:ext>
            </a:extLst>
          </p:cNvPr>
          <p:cNvSpPr txBox="1"/>
          <p:nvPr/>
        </p:nvSpPr>
        <p:spPr>
          <a:xfrm>
            <a:off x="3758713" y="594015"/>
            <a:ext cx="6862952" cy="36355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어플리케이션 구현 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en-US" altLang="ko-KR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치수 측정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3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527FFD-688A-9D76-76C9-19783E347284}"/>
              </a:ext>
            </a:extLst>
          </p:cNvPr>
          <p:cNvSpPr txBox="1"/>
          <p:nvPr/>
        </p:nvSpPr>
        <p:spPr>
          <a:xfrm>
            <a:off x="7175118" y="2243466"/>
            <a:ext cx="404152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Neck circ. , Bicep circ. , Wrist circ.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Thigh circ.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등의 부위 에서는 상대적으로 오차율이 높게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Leg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length , Arm span 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등의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부위에서는 낮게 나옴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image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 정면 사진 하나만을 이용하기 때문에 전반적으로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circumference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에서는 오차율이 높고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length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span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에서는 오차율이 낮은 것경향을 보이는 것 으로 분석 됨</a:t>
            </a:r>
          </a:p>
          <a:p>
            <a:pPr marL="171450" indent="-171450">
              <a:buFontTx/>
              <a:buChar char="-"/>
            </a:pP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2D08DC-2A8D-2845-A6ED-9CBE354B1297}"/>
              </a:ext>
            </a:extLst>
          </p:cNvPr>
          <p:cNvSpPr txBox="1"/>
          <p:nvPr/>
        </p:nvSpPr>
        <p:spPr>
          <a:xfrm>
            <a:off x="7175118" y="1853130"/>
            <a:ext cx="1629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결과 분석</a:t>
            </a:r>
            <a:endParaRPr lang="ko-KR" altLang="en-US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A14B6BA-B3F3-54C8-73FD-59D8D2942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882" y="1784574"/>
            <a:ext cx="3990236" cy="412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0718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92" y="704493"/>
            <a:ext cx="2629581" cy="567808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3100" dirty="0"/>
              <a:t>종합설계</a:t>
            </a:r>
            <a:br>
              <a:rPr lang="ko-KR" altLang="en-US" sz="3100" dirty="0"/>
            </a:br>
            <a:r>
              <a:rPr lang="en-US" altLang="ko-KR" sz="3100" dirty="0"/>
              <a:t>(</a:t>
            </a:r>
            <a:r>
              <a:rPr lang="ko-KR" altLang="en-US" sz="3100" dirty="0" err="1"/>
              <a:t>캡스톤디자인</a:t>
            </a:r>
            <a:r>
              <a:rPr lang="en-US" altLang="ko-KR" sz="3100" dirty="0"/>
              <a:t>)</a:t>
            </a:r>
          </a:p>
        </p:txBody>
      </p:sp>
      <p:sp>
        <p:nvSpPr>
          <p:cNvPr id="6" name="타원 5"/>
          <p:cNvSpPr/>
          <p:nvPr/>
        </p:nvSpPr>
        <p:spPr>
          <a:xfrm>
            <a:off x="3529344" y="717541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3511118" y="1193924"/>
            <a:ext cx="704367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바닥글 개체 틀 2">
            <a:extLst>
              <a:ext uri="{FF2B5EF4-FFF2-40B4-BE49-F238E27FC236}">
                <a16:creationId xmlns:a16="http://schemas.microsoft.com/office/drawing/2014/main" id="{FE433C2B-1780-3666-8F91-854C2F72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5913679"/>
            <a:ext cx="2350311" cy="700643"/>
          </a:xfrm>
        </p:spPr>
        <p:txBody>
          <a:bodyPr/>
          <a:lstStyle/>
          <a:p>
            <a:pPr lvl="0">
              <a:defRPr/>
            </a:pPr>
            <a:r>
              <a:rPr lang="en-US" altLang="ko-KR" sz="1600" dirty="0"/>
              <a:t>-16-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B8C29A-CD7E-9F04-6D2B-29A1FB40A14E}"/>
                  </a:ext>
                </a:extLst>
              </p:cNvPr>
              <p:cNvSpPr txBox="1"/>
              <p:nvPr/>
            </p:nvSpPr>
            <p:spPr>
              <a:xfrm>
                <a:off x="5609076" y="5966660"/>
                <a:ext cx="3631492" cy="59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0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1050" b="0" i="0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MAE</m:t>
                      </m:r>
                      <m:r>
                        <a:rPr lang="en-US" altLang="ko-KR" sz="1050" b="0" i="0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ko-KR" altLang="en-US" sz="1050" i="1" kern="1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평</m:t>
                      </m:r>
                      <m:r>
                        <a:rPr lang="ko-KR" altLang="en-US" sz="1050" i="1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균</m:t>
                      </m:r>
                      <m:r>
                        <a:rPr lang="en-US" altLang="ko-KR" sz="1050" b="0" i="0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050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오차율</m:t>
                      </m:r>
                      <m:r>
                        <a:rPr lang="en-US" altLang="ko-KR" sz="1050" b="0" i="1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1050" i="1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050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%</m:t>
                          </m:r>
                        </m:e>
                      </m:d>
                      <m:r>
                        <a:rPr lang="en-US" altLang="ko-KR" sz="1050" kern="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ko-KR" altLang="ko-KR" sz="1050" i="1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GothicNeo" panose="020B05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050" i="1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|</m:t>
                          </m:r>
                          <m:r>
                            <a:rPr lang="ko-KR" altLang="ko-KR" sz="1050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Times New Roman" panose="02020603050405020304" pitchFamily="18" charset="0"/>
                            </a:rPr>
                            <m:t>참값</m:t>
                          </m:r>
                          <m:r>
                            <a:rPr lang="en-US" altLang="ko-KR" sz="1050" i="1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−</m:t>
                          </m:r>
                          <m:r>
                            <a:rPr lang="ko-KR" altLang="ko-KR" sz="1050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Times New Roman" panose="02020603050405020304" pitchFamily="18" charset="0"/>
                            </a:rPr>
                            <m:t>측정값</m:t>
                          </m:r>
                          <m:r>
                            <a:rPr lang="en-US" altLang="ko-KR" sz="1050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|</m:t>
                          </m:r>
                        </m:num>
                        <m:den>
                          <m:r>
                            <a:rPr lang="ko-KR" altLang="ko-KR" sz="1050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Times New Roman" panose="02020603050405020304" pitchFamily="18" charset="0"/>
                            </a:rPr>
                            <m:t>참값</m:t>
                          </m:r>
                        </m:den>
                      </m:f>
                      <m:r>
                        <a:rPr lang="en-US" altLang="ko-KR" sz="1050" i="1" kern="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×100</m:t>
                      </m:r>
                    </m:oMath>
                  </m:oMathPara>
                </a14:m>
                <a:endParaRPr lang="ko-KR" altLang="ko-KR" sz="105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endParaRPr lang="ko-KR" altLang="en-US" sz="105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B8C29A-CD7E-9F04-6D2B-29A1FB40A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076" y="5966660"/>
                <a:ext cx="3631492" cy="5946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C487E623-932E-9EBE-6FF1-B37B7771B577}"/>
              </a:ext>
            </a:extLst>
          </p:cNvPr>
          <p:cNvSpPr txBox="1"/>
          <p:nvPr/>
        </p:nvSpPr>
        <p:spPr>
          <a:xfrm>
            <a:off x="6306388" y="1453277"/>
            <a:ext cx="49530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Segmentation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적용한 실제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이미지에서의 측정결과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(14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장의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실제 이미지에 대한 평균 오차율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Female /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우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: Male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D433ED-DD0E-CCE5-273C-D2900EC1B402}"/>
              </a:ext>
            </a:extLst>
          </p:cNvPr>
          <p:cNvSpPr txBox="1"/>
          <p:nvPr/>
        </p:nvSpPr>
        <p:spPr>
          <a:xfrm>
            <a:off x="5937626" y="5285561"/>
            <a:ext cx="415242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체형분석에 기준이 되는 주요 신체부분을 선정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실제 피측정자를 대상으로 수동 측정한 정답 치수와의 오차율 계산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피측정자 구성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보통 체형의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 남성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 20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 여성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  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CC9419E2-3E44-4295-474C-13703E5A9CC7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부제목 4">
            <a:extLst>
              <a:ext uri="{FF2B5EF4-FFF2-40B4-BE49-F238E27FC236}">
                <a16:creationId xmlns:a16="http://schemas.microsoft.com/office/drawing/2014/main" id="{738E1F8A-0D3C-3614-A3BE-BC9D9EE4F07C}"/>
              </a:ext>
            </a:extLst>
          </p:cNvPr>
          <p:cNvSpPr txBox="1">
            <a:spLocks/>
          </p:cNvSpPr>
          <p:nvPr/>
        </p:nvSpPr>
        <p:spPr>
          <a:xfrm>
            <a:off x="113799" y="1648599"/>
            <a:ext cx="2654489" cy="697866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1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/>
              <a:t>Automatic Estimation of Anthropometric Human Body Measurements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BC8786-0F0B-F5F8-0C0E-794DB27CF750}"/>
              </a:ext>
            </a:extLst>
          </p:cNvPr>
          <p:cNvSpPr txBox="1"/>
          <p:nvPr/>
        </p:nvSpPr>
        <p:spPr>
          <a:xfrm>
            <a:off x="3354469" y="1494710"/>
            <a:ext cx="2106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실제 이미지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data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예시</a:t>
            </a:r>
            <a:endParaRPr lang="ko-KR" altLang="en-US" sz="14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56ABD93-10FE-CEFF-262B-FEBE505A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09" y="2056100"/>
            <a:ext cx="1435482" cy="143548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C74A310-2A36-27D4-1752-16DB06FAC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909" y="3678143"/>
            <a:ext cx="1435482" cy="1435482"/>
          </a:xfrm>
          <a:prstGeom prst="rect">
            <a:avLst/>
          </a:prstGeom>
        </p:spPr>
      </p:pic>
      <p:sp>
        <p:nvSpPr>
          <p:cNvPr id="20" name="제목 3">
            <a:extLst>
              <a:ext uri="{FF2B5EF4-FFF2-40B4-BE49-F238E27FC236}">
                <a16:creationId xmlns:a16="http://schemas.microsoft.com/office/drawing/2014/main" id="{C7A8BEE1-2E48-7D9B-D592-8F22112A1E9F}"/>
              </a:ext>
            </a:extLst>
          </p:cNvPr>
          <p:cNvSpPr txBox="1"/>
          <p:nvPr/>
        </p:nvSpPr>
        <p:spPr>
          <a:xfrm>
            <a:off x="3758713" y="594015"/>
            <a:ext cx="6862952" cy="36355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어플리케이션 구현 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en-US" altLang="ko-KR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치수 측정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3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38318ED6-2D1B-2FED-6B6F-5A76C58B10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5489291"/>
              </p:ext>
            </p:extLst>
          </p:nvPr>
        </p:nvGraphicFramePr>
        <p:xfrm>
          <a:off x="6143709" y="2051530"/>
          <a:ext cx="2562225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2562447" imgH="3057466" progId="Excel.Sheet.12">
                  <p:embed/>
                </p:oleObj>
              </mc:Choice>
              <mc:Fallback>
                <p:oleObj name="Worksheet" r:id="rId6" imgW="2562447" imgH="305746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43709" y="2051530"/>
                        <a:ext cx="2562225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8D9AB86F-C23D-88D6-C343-BBBCB30736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017847"/>
              </p:ext>
            </p:extLst>
          </p:nvPr>
        </p:nvGraphicFramePr>
        <p:xfrm>
          <a:off x="9052967" y="2051529"/>
          <a:ext cx="2562225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2562447" imgH="3057466" progId="Excel.Sheet.12">
                  <p:embed/>
                </p:oleObj>
              </mc:Choice>
              <mc:Fallback>
                <p:oleObj name="Worksheet" r:id="rId8" imgW="2562447" imgH="305746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52967" y="2051529"/>
                        <a:ext cx="2562225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601787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92" y="704493"/>
            <a:ext cx="2629581" cy="567808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3100"/>
              <a:t>종합설계</a:t>
            </a:r>
            <a:br>
              <a:rPr lang="ko-KR" altLang="en-US" sz="3100"/>
            </a:br>
            <a:r>
              <a:rPr lang="en-US" altLang="ko-KR" sz="3100"/>
              <a:t>(</a:t>
            </a:r>
            <a:r>
              <a:rPr lang="ko-KR" altLang="en-US" sz="3100"/>
              <a:t>캡스톤디자인</a:t>
            </a:r>
            <a:r>
              <a:rPr lang="en-US" altLang="ko-KR" sz="3100"/>
              <a:t>)</a:t>
            </a:r>
          </a:p>
        </p:txBody>
      </p:sp>
      <p:sp>
        <p:nvSpPr>
          <p:cNvPr id="6" name="타원 5"/>
          <p:cNvSpPr/>
          <p:nvPr/>
        </p:nvSpPr>
        <p:spPr>
          <a:xfrm>
            <a:off x="3529344" y="717541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3511118" y="1193924"/>
            <a:ext cx="704367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바닥글 개체 틀 2">
            <a:extLst>
              <a:ext uri="{FF2B5EF4-FFF2-40B4-BE49-F238E27FC236}">
                <a16:creationId xmlns:a16="http://schemas.microsoft.com/office/drawing/2014/main" id="{FE433C2B-1780-3666-8F91-854C2F72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5913679"/>
            <a:ext cx="2350311" cy="700643"/>
          </a:xfrm>
        </p:spPr>
        <p:txBody>
          <a:bodyPr/>
          <a:lstStyle/>
          <a:p>
            <a:pPr lvl="0">
              <a:defRPr/>
            </a:pPr>
            <a:r>
              <a:rPr lang="en-US" altLang="ko-KR" sz="1600" dirty="0"/>
              <a:t>-17-</a:t>
            </a:r>
            <a:endParaRPr lang="en-US" sz="1600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5547B0D9-2FEE-B597-BC7E-5B78238319CC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부제목 4">
            <a:extLst>
              <a:ext uri="{FF2B5EF4-FFF2-40B4-BE49-F238E27FC236}">
                <a16:creationId xmlns:a16="http://schemas.microsoft.com/office/drawing/2014/main" id="{D1A11950-6982-02CE-3056-A150FD3A25C3}"/>
              </a:ext>
            </a:extLst>
          </p:cNvPr>
          <p:cNvSpPr txBox="1">
            <a:spLocks/>
          </p:cNvSpPr>
          <p:nvPr/>
        </p:nvSpPr>
        <p:spPr>
          <a:xfrm>
            <a:off x="113799" y="1648599"/>
            <a:ext cx="2654489" cy="697866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1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/>
              <a:t>Automatic Estimation of Anthropometric Human Body Measurements</a:t>
            </a:r>
            <a:endParaRPr lang="en-US"/>
          </a:p>
        </p:txBody>
      </p:sp>
      <p:sp>
        <p:nvSpPr>
          <p:cNvPr id="17" name="제목 3">
            <a:extLst>
              <a:ext uri="{FF2B5EF4-FFF2-40B4-BE49-F238E27FC236}">
                <a16:creationId xmlns:a16="http://schemas.microsoft.com/office/drawing/2014/main" id="{88C76B7B-BA3C-65C9-4770-0C97437E503C}"/>
              </a:ext>
            </a:extLst>
          </p:cNvPr>
          <p:cNvSpPr txBox="1"/>
          <p:nvPr/>
        </p:nvSpPr>
        <p:spPr>
          <a:xfrm>
            <a:off x="3758713" y="594015"/>
            <a:ext cx="6862952" cy="36355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어플리케이션 구현 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en-US" altLang="ko-KR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치수 측정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3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527FFD-688A-9D76-76C9-19783E347284}"/>
              </a:ext>
            </a:extLst>
          </p:cNvPr>
          <p:cNvSpPr txBox="1"/>
          <p:nvPr/>
        </p:nvSpPr>
        <p:spPr>
          <a:xfrm>
            <a:off x="7175117" y="2243466"/>
            <a:ext cx="4436107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Shoulder-to-Shoulder, Torso length, Leg length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b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부위에서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test data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실행 결과보다 오차율이 높게 나옴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부위는 모두 착용한 의상에 따라 직접적인 영향을 받는 부위이기 때문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Test data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사용했을 때는 평균 오차율에서 높은 정확도를 보였으나 실제 이미지를 사용했을 때는 전반적으로 정확도가 낮아짐</a:t>
            </a:r>
          </a:p>
          <a:p>
            <a:pPr marL="171450" indent="-171450">
              <a:buFontTx/>
              <a:buChar char="-"/>
            </a:pP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2D08DC-2A8D-2845-A6ED-9CBE354B1297}"/>
              </a:ext>
            </a:extLst>
          </p:cNvPr>
          <p:cNvSpPr txBox="1"/>
          <p:nvPr/>
        </p:nvSpPr>
        <p:spPr>
          <a:xfrm>
            <a:off x="7175118" y="1853130"/>
            <a:ext cx="1629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결과 분석</a:t>
            </a:r>
            <a:endParaRPr lang="ko-KR" altLang="en-US" sz="14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FDD9956-D12A-A07E-35C8-8A7C5570D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449" y="1853130"/>
            <a:ext cx="3664000" cy="412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7560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부제목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INDEX</a:t>
            </a:r>
            <a:endParaRPr lang="ko-KR" altLang="en-US"/>
          </a:p>
        </p:txBody>
      </p:sp>
      <p:sp>
        <p:nvSpPr>
          <p:cNvPr id="94" name="부제목 18"/>
          <p:cNvSpPr txBox="1"/>
          <p:nvPr/>
        </p:nvSpPr>
        <p:spPr>
          <a:xfrm>
            <a:off x="7043311" y="526236"/>
            <a:ext cx="2438400" cy="6282045"/>
          </a:xfrm>
          <a:prstGeom prst="rect">
            <a:avLst/>
          </a:prstGeom>
          <a:noFill/>
          <a:ln w="3175" cap="flat" cmpd="sng" algn="ctr">
            <a:noFill/>
            <a:prstDash val="solid"/>
            <a:miter/>
          </a:ln>
          <a:effectLst/>
        </p:spPr>
        <p:txBody>
          <a:bodyPr vert="horz" lIns="91440" tIns="45720" rIns="91440" bIns="4572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800" b="0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800" b="0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800" b="0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800" b="0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defRPr/>
            </a:pPr>
            <a:r>
              <a:rPr lang="en-US" altLang="ko-KR" sz="16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 </a:t>
            </a:r>
            <a:r>
              <a:rPr lang="ko-KR" altLang="en-US" sz="16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목표</a:t>
            </a:r>
            <a:endParaRPr lang="en-US" altLang="ko-KR" sz="16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0C477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6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 </a:t>
            </a:r>
            <a:r>
              <a:rPr lang="ko-KR" altLang="en-US" sz="16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 기반 치수 측정</a:t>
            </a:r>
            <a:endParaRPr lang="en-US" altLang="ko-KR" sz="16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0C477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9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Body-pix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9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Algorithm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9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 결과</a:t>
            </a:r>
            <a:endParaRPr lang="en-US" altLang="ko-KR" sz="9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0C477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6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  </a:t>
            </a:r>
            <a:r>
              <a:rPr lang="ko-KR" altLang="en-US" sz="16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딥러닝 기반 치수 측정</a:t>
            </a:r>
            <a:endParaRPr lang="en-US" altLang="ko-KR" sz="16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0C477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9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Algorithm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9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Segmentation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9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치수 측정</a:t>
            </a:r>
            <a:endParaRPr lang="en-US" altLang="ko-KR" sz="9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0C477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9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체형 분석</a:t>
            </a:r>
            <a:endParaRPr lang="en-US" altLang="ko-KR" sz="9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0C477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9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 결과</a:t>
            </a:r>
            <a:endParaRPr lang="en-US" altLang="ko-KR" sz="9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0C477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6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4. </a:t>
            </a:r>
            <a:r>
              <a:rPr lang="en-US" altLang="ko-KR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Conv-</a:t>
            </a:r>
            <a:r>
              <a:rPr lang="en-US" altLang="ko-KR" sz="1200" b="1" dirty="0" err="1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BoDiEs</a:t>
            </a:r>
            <a:r>
              <a:rPr lang="en-US" altLang="ko-KR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VS Body-pix </a:t>
            </a:r>
            <a:r>
              <a:rPr lang="ko-KR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비교</a:t>
            </a:r>
          </a:p>
          <a:p>
            <a:pPr>
              <a:lnSpc>
                <a:spcPct val="200000"/>
              </a:lnSpc>
              <a:defRPr/>
            </a:pPr>
            <a:endParaRPr lang="en-US" altLang="ko-KR" sz="16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0C477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200000"/>
              </a:lnSpc>
              <a:defRPr/>
            </a:pPr>
            <a:endParaRPr lang="en-US" altLang="ko-KR" sz="16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0C477F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0C477F"/>
                </a:gs>
                <a:gs pos="74000">
                  <a:srgbClr val="E2E5ED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04798" y="1102553"/>
            <a:ext cx="2315427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88900">
            <a:gradFill flip="none" rotWithShape="1">
              <a:gsLst>
                <a:gs pos="0">
                  <a:srgbClr val="0C477F"/>
                </a:gs>
                <a:gs pos="74000">
                  <a:srgbClr val="E2E5ED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7104798" y="5418604"/>
            <a:ext cx="2334476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88900">
            <a:gradFill flip="none" rotWithShape="1">
              <a:gsLst>
                <a:gs pos="0">
                  <a:srgbClr val="0C477F"/>
                </a:gs>
                <a:gs pos="74000">
                  <a:srgbClr val="E2E5ED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9E681E16-F672-8BF2-E18B-F5CF7996AA80}"/>
              </a:ext>
            </a:extLst>
          </p:cNvPr>
          <p:cNvGrpSpPr/>
          <p:nvPr/>
        </p:nvGrpSpPr>
        <p:grpSpPr>
          <a:xfrm>
            <a:off x="3302846" y="1314288"/>
            <a:ext cx="8097837" cy="3683000"/>
            <a:chOff x="3302846" y="1314288"/>
            <a:chExt cx="8097837" cy="368300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AAF82EB-D5FA-4BBA-DFDD-5511B91CA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0543" y="1872240"/>
              <a:ext cx="6731431" cy="2080662"/>
            </a:xfrm>
            <a:prstGeom prst="rect">
              <a:avLst/>
            </a:prstGeom>
          </p:spPr>
        </p:pic>
        <p:graphicFrame>
          <p:nvGraphicFramePr>
            <p:cNvPr id="25" name="개체 24">
              <a:extLst>
                <a:ext uri="{FF2B5EF4-FFF2-40B4-BE49-F238E27FC236}">
                  <a16:creationId xmlns:a16="http://schemas.microsoft.com/office/drawing/2014/main" id="{279CD93B-AE2A-581E-28F1-667FA5C8E75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44934140"/>
                </p:ext>
              </p:extLst>
            </p:nvPr>
          </p:nvGraphicFramePr>
          <p:xfrm>
            <a:off x="3302846" y="1314288"/>
            <a:ext cx="8097837" cy="3683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3" imgW="11525161" imgH="5238946" progId="Excel.Sheet.12">
                    <p:embed/>
                  </p:oleObj>
                </mc:Choice>
                <mc:Fallback>
                  <p:oleObj name="Worksheet" r:id="rId3" imgW="11525161" imgH="5238946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302846" y="1314288"/>
                          <a:ext cx="8097837" cy="3683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4F7B78B-D58B-D5A4-C30D-A60A6DEE6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9396" y="5014134"/>
            <a:ext cx="1942356" cy="6162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92" y="704493"/>
            <a:ext cx="2629581" cy="567808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3100"/>
              <a:t>종합설계</a:t>
            </a:r>
            <a:br>
              <a:rPr lang="ko-KR" altLang="en-US" sz="3100"/>
            </a:br>
            <a:r>
              <a:rPr lang="en-US" altLang="ko-KR" sz="3100"/>
              <a:t>(</a:t>
            </a:r>
            <a:r>
              <a:rPr lang="ko-KR" altLang="en-US" sz="3100"/>
              <a:t>캡스톤디자인</a:t>
            </a:r>
            <a:r>
              <a:rPr lang="en-US" altLang="ko-KR" sz="3100"/>
              <a:t>)</a:t>
            </a: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3511118" y="1193924"/>
            <a:ext cx="704367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바닥글 개체 틀 2">
            <a:extLst>
              <a:ext uri="{FF2B5EF4-FFF2-40B4-BE49-F238E27FC236}">
                <a16:creationId xmlns:a16="http://schemas.microsoft.com/office/drawing/2014/main" id="{FE433C2B-1780-3666-8F91-854C2F72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5913679"/>
            <a:ext cx="2350311" cy="700643"/>
          </a:xfrm>
        </p:spPr>
        <p:txBody>
          <a:bodyPr/>
          <a:lstStyle/>
          <a:p>
            <a:pPr lvl="0">
              <a:defRPr/>
            </a:pPr>
            <a:r>
              <a:rPr lang="en-US" altLang="ko-KR" sz="1600" dirty="0"/>
              <a:t>-18-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724D6B-1F68-18EB-9064-30137178E83D}"/>
              </a:ext>
            </a:extLst>
          </p:cNvPr>
          <p:cNvSpPr txBox="1"/>
          <p:nvPr/>
        </p:nvSpPr>
        <p:spPr>
          <a:xfrm>
            <a:off x="3446224" y="5150548"/>
            <a:ext cx="109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체형 분류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4A1C7C-DC98-894D-7486-B0A3AE06C162}"/>
              </a:ext>
            </a:extLst>
          </p:cNvPr>
          <p:cNvSpPr txBox="1"/>
          <p:nvPr/>
        </p:nvSpPr>
        <p:spPr>
          <a:xfrm>
            <a:off x="3446223" y="5664076"/>
            <a:ext cx="8069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산업통상자원부 국가기술표준원에서 제공하는 한국인 평균 신체 치수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남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여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연령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(20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~60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))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참고해 사용자의 체형 을 분류하고 정보를 제공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E5E72D-38BB-89BE-5449-CA5E6A31F754}"/>
              </a:ext>
            </a:extLst>
          </p:cNvPr>
          <p:cNvSpPr txBox="1"/>
          <p:nvPr/>
        </p:nvSpPr>
        <p:spPr>
          <a:xfrm>
            <a:off x="3487861" y="6383490"/>
            <a:ext cx="8223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*</a:t>
            </a:r>
            <a:r>
              <a:rPr lang="ko-KR" alt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사이즈코리아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한국인 체형분류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웹사이트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]. (2022.06.12). URL:https://sizekorea.kr/human-info/body-shape-class/age-gender-body?age=20&amp;gender=M</a:t>
            </a:r>
            <a:endParaRPr lang="ko-KR" altLang="en-US" sz="900" b="1" dirty="0">
              <a:solidFill>
                <a:schemeClr val="bg2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13A26FB-4076-980C-7224-161ACA46D8AA}"/>
              </a:ext>
            </a:extLst>
          </p:cNvPr>
          <p:cNvSpPr/>
          <p:nvPr/>
        </p:nvSpPr>
        <p:spPr>
          <a:xfrm>
            <a:off x="3529344" y="717541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제목 3">
            <a:extLst>
              <a:ext uri="{FF2B5EF4-FFF2-40B4-BE49-F238E27FC236}">
                <a16:creationId xmlns:a16="http://schemas.microsoft.com/office/drawing/2014/main" id="{3630EF63-A15A-DEE0-CFBC-9CFE26F974D3}"/>
              </a:ext>
            </a:extLst>
          </p:cNvPr>
          <p:cNvSpPr txBox="1"/>
          <p:nvPr/>
        </p:nvSpPr>
        <p:spPr>
          <a:xfrm>
            <a:off x="3758713" y="594015"/>
            <a:ext cx="6862952" cy="36355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어플리케이션 구현 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신체 체형분석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D4B643FD-A8BC-7AFF-2416-9C0D037C8656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3" name="부제목 4">
            <a:extLst>
              <a:ext uri="{FF2B5EF4-FFF2-40B4-BE49-F238E27FC236}">
                <a16:creationId xmlns:a16="http://schemas.microsoft.com/office/drawing/2014/main" id="{C58A11ED-CB0B-39AB-0FC6-FDC03171BD15}"/>
              </a:ext>
            </a:extLst>
          </p:cNvPr>
          <p:cNvSpPr txBox="1">
            <a:spLocks/>
          </p:cNvSpPr>
          <p:nvPr/>
        </p:nvSpPr>
        <p:spPr>
          <a:xfrm>
            <a:off x="113799" y="1648599"/>
            <a:ext cx="2654489" cy="697866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1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/>
              <a:t>Automatic Estimation of Anthropometric Human Body Measurements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606651-DA47-B747-2AE0-F8543DA2FDB2}"/>
              </a:ext>
            </a:extLst>
          </p:cNvPr>
          <p:cNvSpPr txBox="1"/>
          <p:nvPr/>
        </p:nvSpPr>
        <p:spPr>
          <a:xfrm>
            <a:off x="9546339" y="5060648"/>
            <a:ext cx="2016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*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 남자의 체형 분포 및 특징</a:t>
            </a:r>
          </a:p>
        </p:txBody>
      </p:sp>
    </p:spTree>
    <p:extLst>
      <p:ext uri="{BB962C8B-B14F-4D97-AF65-F5344CB8AC3E}">
        <p14:creationId xmlns:p14="http://schemas.microsoft.com/office/powerpoint/2010/main" val="415348857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개체 32">
            <a:extLst>
              <a:ext uri="{FF2B5EF4-FFF2-40B4-BE49-F238E27FC236}">
                <a16:creationId xmlns:a16="http://schemas.microsoft.com/office/drawing/2014/main" id="{7D7CBD1A-6A5E-39C9-C085-1A686C0BB1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6844458"/>
              </p:ext>
            </p:extLst>
          </p:nvPr>
        </p:nvGraphicFramePr>
        <p:xfrm>
          <a:off x="3425873" y="4158081"/>
          <a:ext cx="5815479" cy="2159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029708" imgH="2981109" progId="Excel.Sheet.12">
                  <p:embed/>
                </p:oleObj>
              </mc:Choice>
              <mc:Fallback>
                <p:oleObj name="Worksheet" r:id="rId2" imgW="8029708" imgH="298110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25873" y="4158081"/>
                        <a:ext cx="5815479" cy="21592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개체 29">
            <a:extLst>
              <a:ext uri="{FF2B5EF4-FFF2-40B4-BE49-F238E27FC236}">
                <a16:creationId xmlns:a16="http://schemas.microsoft.com/office/drawing/2014/main" id="{8DC78882-84E0-43C7-2585-C3617B64CF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982004"/>
              </p:ext>
            </p:extLst>
          </p:nvPr>
        </p:nvGraphicFramePr>
        <p:xfrm>
          <a:off x="3413163" y="1891192"/>
          <a:ext cx="5828190" cy="2163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8029708" imgH="2981109" progId="Excel.Sheet.12">
                  <p:embed/>
                </p:oleObj>
              </mc:Choice>
              <mc:Fallback>
                <p:oleObj name="Worksheet" r:id="rId4" imgW="8029708" imgH="298110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13163" y="1891192"/>
                        <a:ext cx="5828190" cy="2163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92" y="704493"/>
            <a:ext cx="2629581" cy="567808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3100"/>
              <a:t>종합설계</a:t>
            </a:r>
            <a:br>
              <a:rPr lang="ko-KR" altLang="en-US" sz="3100"/>
            </a:br>
            <a:r>
              <a:rPr lang="en-US" altLang="ko-KR" sz="3100"/>
              <a:t>(</a:t>
            </a:r>
            <a:r>
              <a:rPr lang="ko-KR" altLang="en-US" sz="3100"/>
              <a:t>캡스톤디자인</a:t>
            </a:r>
            <a:r>
              <a:rPr lang="en-US" altLang="ko-KR" sz="3100"/>
              <a:t>)</a:t>
            </a: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3511118" y="1193924"/>
            <a:ext cx="704367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바닥글 개체 틀 2">
            <a:extLst>
              <a:ext uri="{FF2B5EF4-FFF2-40B4-BE49-F238E27FC236}">
                <a16:creationId xmlns:a16="http://schemas.microsoft.com/office/drawing/2014/main" id="{FE433C2B-1780-3666-8F91-854C2F72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5913679"/>
            <a:ext cx="2350311" cy="700643"/>
          </a:xfrm>
        </p:spPr>
        <p:txBody>
          <a:bodyPr/>
          <a:lstStyle/>
          <a:p>
            <a:pPr lvl="0">
              <a:defRPr/>
            </a:pPr>
            <a:r>
              <a:rPr lang="en-US" altLang="ko-KR" sz="1600" dirty="0"/>
              <a:t>-19-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724D6B-1F68-18EB-9064-30137178E83D}"/>
              </a:ext>
            </a:extLst>
          </p:cNvPr>
          <p:cNvSpPr txBox="1"/>
          <p:nvPr/>
        </p:nvSpPr>
        <p:spPr>
          <a:xfrm>
            <a:off x="3325600" y="1236314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분류 기준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4A1C7C-DC98-894D-7486-B0A3AE06C162}"/>
              </a:ext>
            </a:extLst>
          </p:cNvPr>
          <p:cNvSpPr txBox="1"/>
          <p:nvPr/>
        </p:nvSpPr>
        <p:spPr>
          <a:xfrm>
            <a:off x="3325600" y="1532431"/>
            <a:ext cx="7113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성별과 나이에 의해 나뉘어진 체형들의 제공된 특징을 바탕으로 사용자의 측정된 치수들과 비교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E5E72D-38BB-89BE-5449-CA5E6A31F754}"/>
              </a:ext>
            </a:extLst>
          </p:cNvPr>
          <p:cNvSpPr txBox="1"/>
          <p:nvPr/>
        </p:nvSpPr>
        <p:spPr>
          <a:xfrm>
            <a:off x="3413162" y="6437214"/>
            <a:ext cx="8223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*</a:t>
            </a:r>
            <a:r>
              <a:rPr lang="ko-KR" alt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사이즈코리아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한국인 체형분류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웹사이트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]. (2022.06.12). URL:https://sizekorea.kr/human-info/body-shape-class/age-gender-body?age=20&amp;gender=M</a:t>
            </a:r>
            <a:endParaRPr lang="ko-KR" altLang="en-US" sz="900" b="1" dirty="0">
              <a:solidFill>
                <a:schemeClr val="bg2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13A26FB-4076-980C-7224-161ACA46D8AA}"/>
              </a:ext>
            </a:extLst>
          </p:cNvPr>
          <p:cNvSpPr/>
          <p:nvPr/>
        </p:nvSpPr>
        <p:spPr>
          <a:xfrm>
            <a:off x="3529344" y="717541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제목 3">
            <a:extLst>
              <a:ext uri="{FF2B5EF4-FFF2-40B4-BE49-F238E27FC236}">
                <a16:creationId xmlns:a16="http://schemas.microsoft.com/office/drawing/2014/main" id="{3630EF63-A15A-DEE0-CFBC-9CFE26F974D3}"/>
              </a:ext>
            </a:extLst>
          </p:cNvPr>
          <p:cNvSpPr txBox="1"/>
          <p:nvPr/>
        </p:nvSpPr>
        <p:spPr>
          <a:xfrm>
            <a:off x="3758713" y="594015"/>
            <a:ext cx="6862952" cy="36355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어플리케이션 구현 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신체 체형분석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D4B643FD-A8BC-7AFF-2416-9C0D037C8656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3" name="부제목 4">
            <a:extLst>
              <a:ext uri="{FF2B5EF4-FFF2-40B4-BE49-F238E27FC236}">
                <a16:creationId xmlns:a16="http://schemas.microsoft.com/office/drawing/2014/main" id="{C58A11ED-CB0B-39AB-0FC6-FDC03171BD15}"/>
              </a:ext>
            </a:extLst>
          </p:cNvPr>
          <p:cNvSpPr txBox="1">
            <a:spLocks/>
          </p:cNvSpPr>
          <p:nvPr/>
        </p:nvSpPr>
        <p:spPr>
          <a:xfrm>
            <a:off x="113799" y="1648599"/>
            <a:ext cx="2654489" cy="697866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1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/>
              <a:t>Automatic Estimation of Anthropometric Human Body Measurements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52D969-27D3-0C4C-848A-F256EA38B25E}"/>
              </a:ext>
            </a:extLst>
          </p:cNvPr>
          <p:cNvSpPr txBox="1"/>
          <p:nvPr/>
        </p:nvSpPr>
        <p:spPr>
          <a:xfrm>
            <a:off x="9241352" y="4151746"/>
            <a:ext cx="2544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사이즈 코리아에서 분류한 체형*들의 </a:t>
            </a:r>
            <a:b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</a:b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핵심 부위 평균 길이를 비교 분석</a:t>
            </a:r>
            <a:b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</a:br>
            <a:b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</a:b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평균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ore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3%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이내 일 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길거나 넓음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+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3%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~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+6%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일 때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짧거나 좁음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-3%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~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-6%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일 때 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매우 길거나 넓음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+6%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이상 일 때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  <a:p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매우 짧거나 좁음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: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-6%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이하 일 때  </a:t>
            </a:r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554EE2-3222-3D4E-B400-45421789C047}"/>
              </a:ext>
            </a:extLst>
          </p:cNvPr>
          <p:cNvSpPr txBox="1"/>
          <p:nvPr/>
        </p:nvSpPr>
        <p:spPr>
          <a:xfrm>
            <a:off x="9241352" y="1897050"/>
            <a:ext cx="2654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체형 분류의 기준들인 사용자의 몸통 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둘레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어깨 너비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팔 길이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머리 둘레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엉덩이 길이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다리 길이 모두 구현한 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어플리케이션을 통해 도출 해낼 수 있음 </a:t>
            </a:r>
          </a:p>
        </p:txBody>
      </p:sp>
    </p:spTree>
    <p:extLst>
      <p:ext uri="{BB962C8B-B14F-4D97-AF65-F5344CB8AC3E}">
        <p14:creationId xmlns:p14="http://schemas.microsoft.com/office/powerpoint/2010/main" val="159760114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92" y="704493"/>
            <a:ext cx="2629581" cy="567808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3100"/>
              <a:t>종합설계</a:t>
            </a:r>
            <a:br>
              <a:rPr lang="ko-KR" altLang="en-US" sz="3100"/>
            </a:br>
            <a:r>
              <a:rPr lang="en-US" altLang="ko-KR" sz="3100"/>
              <a:t>(</a:t>
            </a:r>
            <a:r>
              <a:rPr lang="ko-KR" altLang="en-US" sz="3100"/>
              <a:t>캡스톤디자인</a:t>
            </a:r>
            <a:r>
              <a:rPr lang="en-US" altLang="ko-KR" sz="3100"/>
              <a:t>)</a:t>
            </a: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3511118" y="1193924"/>
            <a:ext cx="704367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바닥글 개체 틀 2">
            <a:extLst>
              <a:ext uri="{FF2B5EF4-FFF2-40B4-BE49-F238E27FC236}">
                <a16:creationId xmlns:a16="http://schemas.microsoft.com/office/drawing/2014/main" id="{FE433C2B-1780-3666-8F91-854C2F72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5913679"/>
            <a:ext cx="2350311" cy="700643"/>
          </a:xfrm>
        </p:spPr>
        <p:txBody>
          <a:bodyPr/>
          <a:lstStyle/>
          <a:p>
            <a:pPr lvl="0">
              <a:defRPr/>
            </a:pPr>
            <a:r>
              <a:rPr lang="en-US" altLang="ko-KR" sz="1600" dirty="0"/>
              <a:t>-20-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724D6B-1F68-18EB-9064-30137178E83D}"/>
              </a:ext>
            </a:extLst>
          </p:cNvPr>
          <p:cNvSpPr txBox="1"/>
          <p:nvPr/>
        </p:nvSpPr>
        <p:spPr>
          <a:xfrm>
            <a:off x="3325600" y="1236314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분류 기준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4A1C7C-DC98-894D-7486-B0A3AE06C162}"/>
              </a:ext>
            </a:extLst>
          </p:cNvPr>
          <p:cNvSpPr txBox="1"/>
          <p:nvPr/>
        </p:nvSpPr>
        <p:spPr>
          <a:xfrm>
            <a:off x="3325600" y="1552552"/>
            <a:ext cx="6388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사이즈 코리아에서 분류한 체형*들의 분류 기준을 측정한 신체 치수와 비교하여 적용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E5E72D-38BB-89BE-5449-CA5E6A31F754}"/>
              </a:ext>
            </a:extLst>
          </p:cNvPr>
          <p:cNvSpPr txBox="1"/>
          <p:nvPr/>
        </p:nvSpPr>
        <p:spPr>
          <a:xfrm>
            <a:off x="3325600" y="6390416"/>
            <a:ext cx="8223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*</a:t>
            </a:r>
            <a:r>
              <a:rPr lang="ko-KR" alt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사이즈코리아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한국인 체형분류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웹사이트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]. (2022.06.12). URL:https://sizekorea.kr/human-info/body-shape-class/age-gender-body?age=20&amp;gender=M</a:t>
            </a:r>
            <a:endParaRPr lang="ko-KR" altLang="en-US" sz="900" b="1" dirty="0">
              <a:solidFill>
                <a:schemeClr val="bg2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13A26FB-4076-980C-7224-161ACA46D8AA}"/>
              </a:ext>
            </a:extLst>
          </p:cNvPr>
          <p:cNvSpPr/>
          <p:nvPr/>
        </p:nvSpPr>
        <p:spPr>
          <a:xfrm>
            <a:off x="3529344" y="717541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제목 3">
            <a:extLst>
              <a:ext uri="{FF2B5EF4-FFF2-40B4-BE49-F238E27FC236}">
                <a16:creationId xmlns:a16="http://schemas.microsoft.com/office/drawing/2014/main" id="{3630EF63-A15A-DEE0-CFBC-9CFE26F974D3}"/>
              </a:ext>
            </a:extLst>
          </p:cNvPr>
          <p:cNvSpPr txBox="1"/>
          <p:nvPr/>
        </p:nvSpPr>
        <p:spPr>
          <a:xfrm>
            <a:off x="3758713" y="594015"/>
            <a:ext cx="6862952" cy="36355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어플리케이션 구현 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신체 체형분석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D4B643FD-A8BC-7AFF-2416-9C0D037C8656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3" name="부제목 4">
            <a:extLst>
              <a:ext uri="{FF2B5EF4-FFF2-40B4-BE49-F238E27FC236}">
                <a16:creationId xmlns:a16="http://schemas.microsoft.com/office/drawing/2014/main" id="{C58A11ED-CB0B-39AB-0FC6-FDC03171BD15}"/>
              </a:ext>
            </a:extLst>
          </p:cNvPr>
          <p:cNvSpPr txBox="1">
            <a:spLocks/>
          </p:cNvSpPr>
          <p:nvPr/>
        </p:nvSpPr>
        <p:spPr>
          <a:xfrm>
            <a:off x="113799" y="1648599"/>
            <a:ext cx="2654489" cy="697866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1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/>
              <a:t>Automatic Estimation of Anthropometric Human Body Measurements</a:t>
            </a:r>
            <a:endParaRPr lang="en-US"/>
          </a:p>
        </p:txBody>
      </p:sp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D172AC9B-F2A0-9B23-B356-0AFB85FB1C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501757"/>
              </p:ext>
            </p:extLst>
          </p:nvPr>
        </p:nvGraphicFramePr>
        <p:xfrm>
          <a:off x="3325600" y="1933495"/>
          <a:ext cx="6388063" cy="427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9858508" imgH="6600648" progId="Excel.Sheet.12">
                  <p:embed/>
                </p:oleObj>
              </mc:Choice>
              <mc:Fallback>
                <p:oleObj name="Worksheet" r:id="rId2" imgW="9858508" imgH="660064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25600" y="1933495"/>
                        <a:ext cx="6388063" cy="427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491273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92" y="704493"/>
            <a:ext cx="2629581" cy="567808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3100"/>
              <a:t>종합설계</a:t>
            </a:r>
            <a:br>
              <a:rPr lang="ko-KR" altLang="en-US" sz="3100"/>
            </a:br>
            <a:r>
              <a:rPr lang="en-US" altLang="ko-KR" sz="3100"/>
              <a:t>(</a:t>
            </a:r>
            <a:r>
              <a:rPr lang="ko-KR" altLang="en-US" sz="3100"/>
              <a:t>캡스톤디자인</a:t>
            </a:r>
            <a:r>
              <a:rPr lang="en-US" altLang="ko-KR" sz="3100"/>
              <a:t>)</a:t>
            </a:r>
          </a:p>
        </p:txBody>
      </p:sp>
      <p:sp>
        <p:nvSpPr>
          <p:cNvPr id="6" name="타원 5"/>
          <p:cNvSpPr/>
          <p:nvPr/>
        </p:nvSpPr>
        <p:spPr>
          <a:xfrm>
            <a:off x="3529344" y="717541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3511118" y="1193924"/>
            <a:ext cx="704367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바닥글 개체 틀 2">
            <a:extLst>
              <a:ext uri="{FF2B5EF4-FFF2-40B4-BE49-F238E27FC236}">
                <a16:creationId xmlns:a16="http://schemas.microsoft.com/office/drawing/2014/main" id="{FE433C2B-1780-3666-8F91-854C2F72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5913679"/>
            <a:ext cx="2350311" cy="700643"/>
          </a:xfrm>
        </p:spPr>
        <p:txBody>
          <a:bodyPr/>
          <a:lstStyle/>
          <a:p>
            <a:pPr lvl="0">
              <a:defRPr/>
            </a:pPr>
            <a:r>
              <a:rPr lang="en-US" altLang="ko-KR" sz="1600" dirty="0"/>
              <a:t>-21-</a:t>
            </a:r>
            <a:endParaRPr 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9F7376-F6D0-967A-5EF0-B88D6C634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869" y="1535658"/>
            <a:ext cx="8720282" cy="4477126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id="{33FE51EE-4738-93AB-D37F-79D19ADD5FA1}"/>
              </a:ext>
            </a:extLst>
          </p:cNvPr>
          <p:cNvSpPr txBox="1"/>
          <p:nvPr/>
        </p:nvSpPr>
        <p:spPr>
          <a:xfrm>
            <a:off x="3758713" y="594015"/>
            <a:ext cx="6862952" cy="36355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어플리케이션 구현 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Flowchart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B98C7E19-E2F7-AD79-A7C7-1D04E55150C6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부제목 4">
            <a:extLst>
              <a:ext uri="{FF2B5EF4-FFF2-40B4-BE49-F238E27FC236}">
                <a16:creationId xmlns:a16="http://schemas.microsoft.com/office/drawing/2014/main" id="{4553BA5E-8E39-1106-74A8-A91B1CDF2421}"/>
              </a:ext>
            </a:extLst>
          </p:cNvPr>
          <p:cNvSpPr txBox="1">
            <a:spLocks/>
          </p:cNvSpPr>
          <p:nvPr/>
        </p:nvSpPr>
        <p:spPr>
          <a:xfrm>
            <a:off x="113799" y="1648599"/>
            <a:ext cx="2654489" cy="697866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1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/>
              <a:t>Automatic Estimation of Anthropometric Human Body Measurements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5003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92" y="704493"/>
            <a:ext cx="2629581" cy="567808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3100"/>
              <a:t>종합설계</a:t>
            </a:r>
            <a:br>
              <a:rPr lang="ko-KR" altLang="en-US" sz="3100"/>
            </a:br>
            <a:r>
              <a:rPr lang="en-US" altLang="ko-KR" sz="3100"/>
              <a:t>(</a:t>
            </a:r>
            <a:r>
              <a:rPr lang="ko-KR" altLang="en-US" sz="3100"/>
              <a:t>캡스톤디자인</a:t>
            </a:r>
            <a:r>
              <a:rPr lang="en-US" altLang="ko-KR" sz="3100"/>
              <a:t>)</a:t>
            </a:r>
          </a:p>
        </p:txBody>
      </p:sp>
      <p:sp>
        <p:nvSpPr>
          <p:cNvPr id="6" name="타원 5"/>
          <p:cNvSpPr/>
          <p:nvPr/>
        </p:nvSpPr>
        <p:spPr>
          <a:xfrm>
            <a:off x="3529344" y="717541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3511118" y="1193924"/>
            <a:ext cx="704367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바닥글 개체 틀 2">
            <a:extLst>
              <a:ext uri="{FF2B5EF4-FFF2-40B4-BE49-F238E27FC236}">
                <a16:creationId xmlns:a16="http://schemas.microsoft.com/office/drawing/2014/main" id="{FE433C2B-1780-3666-8F91-854C2F72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5913679"/>
            <a:ext cx="2350311" cy="700643"/>
          </a:xfrm>
        </p:spPr>
        <p:txBody>
          <a:bodyPr/>
          <a:lstStyle/>
          <a:p>
            <a:pPr lvl="0">
              <a:defRPr/>
            </a:pPr>
            <a:r>
              <a:rPr lang="en-US" altLang="ko-KR" sz="1600" dirty="0"/>
              <a:t>-22-</a:t>
            </a:r>
            <a:endParaRPr lang="en-US" sz="1600" dirty="0"/>
          </a:p>
        </p:txBody>
      </p:sp>
      <p:pic>
        <p:nvPicPr>
          <p:cNvPr id="4" name="KakaoTalk_20220612_221400781">
            <a:hlinkClick r:id="" action="ppaction://media"/>
            <a:extLst>
              <a:ext uri="{FF2B5EF4-FFF2-40B4-BE49-F238E27FC236}">
                <a16:creationId xmlns:a16="http://schemas.microsoft.com/office/drawing/2014/main" id="{0FB4AB8D-EA37-4A24-EBEA-2340CECBE55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51951" y="1421208"/>
            <a:ext cx="2151020" cy="4664862"/>
          </a:xfrm>
          <a:prstGeom prst="rect">
            <a:avLst/>
          </a:prstGeom>
        </p:spPr>
      </p:pic>
      <p:sp>
        <p:nvSpPr>
          <p:cNvPr id="10" name="제목 3">
            <a:extLst>
              <a:ext uri="{FF2B5EF4-FFF2-40B4-BE49-F238E27FC236}">
                <a16:creationId xmlns:a16="http://schemas.microsoft.com/office/drawing/2014/main" id="{BFE14CAE-6501-4CAB-F0D7-7AEB9AA754F8}"/>
              </a:ext>
            </a:extLst>
          </p:cNvPr>
          <p:cNvSpPr txBox="1"/>
          <p:nvPr/>
        </p:nvSpPr>
        <p:spPr>
          <a:xfrm>
            <a:off x="3758713" y="594015"/>
            <a:ext cx="6862952" cy="36355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어플리케이션 구현 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 결과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영상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3625FCB-E4F8-44E0-9D37-E53FDF6BA8AB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부제목 4">
            <a:extLst>
              <a:ext uri="{FF2B5EF4-FFF2-40B4-BE49-F238E27FC236}">
                <a16:creationId xmlns:a16="http://schemas.microsoft.com/office/drawing/2014/main" id="{14002C24-CDA7-309A-9574-5DE8390D21E6}"/>
              </a:ext>
            </a:extLst>
          </p:cNvPr>
          <p:cNvSpPr txBox="1">
            <a:spLocks/>
          </p:cNvSpPr>
          <p:nvPr/>
        </p:nvSpPr>
        <p:spPr>
          <a:xfrm>
            <a:off x="113799" y="1648599"/>
            <a:ext cx="2654489" cy="697866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1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/>
              <a:t>Automatic Estimation of Anthropometric Human Body Measurements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35397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BD26A6E-3396-AAE7-10A1-9633BACFC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156" y="3163223"/>
            <a:ext cx="4162663" cy="30916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92" y="704493"/>
            <a:ext cx="2629581" cy="567808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3100"/>
              <a:t>종합설계</a:t>
            </a:r>
            <a:br>
              <a:rPr lang="ko-KR" altLang="en-US" sz="3100"/>
            </a:br>
            <a:r>
              <a:rPr lang="en-US" altLang="ko-KR" sz="3100"/>
              <a:t>(</a:t>
            </a:r>
            <a:r>
              <a:rPr lang="ko-KR" altLang="en-US" sz="3100"/>
              <a:t>캡스톤디자인</a:t>
            </a:r>
            <a:r>
              <a:rPr lang="en-US" altLang="ko-KR" sz="3100"/>
              <a:t>)</a:t>
            </a:r>
          </a:p>
        </p:txBody>
      </p:sp>
      <p:sp>
        <p:nvSpPr>
          <p:cNvPr id="6" name="타원 5"/>
          <p:cNvSpPr/>
          <p:nvPr/>
        </p:nvSpPr>
        <p:spPr>
          <a:xfrm>
            <a:off x="3529344" y="717541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3511118" y="1193924"/>
            <a:ext cx="704367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바닥글 개체 틀 2">
            <a:extLst>
              <a:ext uri="{FF2B5EF4-FFF2-40B4-BE49-F238E27FC236}">
                <a16:creationId xmlns:a16="http://schemas.microsoft.com/office/drawing/2014/main" id="{FE433C2B-1780-3666-8F91-854C2F72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5913679"/>
            <a:ext cx="2350311" cy="700643"/>
          </a:xfrm>
        </p:spPr>
        <p:txBody>
          <a:bodyPr/>
          <a:lstStyle/>
          <a:p>
            <a:pPr lvl="0">
              <a:defRPr/>
            </a:pPr>
            <a:r>
              <a:rPr lang="en-US" altLang="ko-KR" sz="1600" dirty="0"/>
              <a:t>-23-</a:t>
            </a:r>
            <a:endParaRPr lang="en-US" sz="1600" dirty="0"/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9B294947-F6D7-B8D0-D140-541B3309AEC4}"/>
              </a:ext>
            </a:extLst>
          </p:cNvPr>
          <p:cNvSpPr txBox="1"/>
          <p:nvPr/>
        </p:nvSpPr>
        <p:spPr>
          <a:xfrm>
            <a:off x="3798156" y="603090"/>
            <a:ext cx="6862952" cy="36355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en-US" altLang="ko-KR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Conv-</a:t>
            </a:r>
            <a:r>
              <a:rPr lang="en-US" altLang="ko-KR" sz="3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BoDiEs</a:t>
            </a:r>
            <a:r>
              <a:rPr lang="en-US" altLang="ko-KR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VS Body-pix </a:t>
            </a:r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비교</a:t>
            </a:r>
            <a:endParaRPr lang="en-US" altLang="ko-KR" sz="3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B8C29A-CD7E-9F04-6D2B-29A1FB40A14E}"/>
                  </a:ext>
                </a:extLst>
              </p:cNvPr>
              <p:cNvSpPr txBox="1"/>
              <p:nvPr/>
            </p:nvSpPr>
            <p:spPr>
              <a:xfrm>
                <a:off x="8375276" y="6102034"/>
                <a:ext cx="3166400" cy="59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0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1050" b="0" i="0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MAE</m:t>
                      </m:r>
                      <m:r>
                        <a:rPr lang="en-US" altLang="ko-KR" sz="1050" b="0" i="0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ko-KR" altLang="en-US" sz="1050" i="1" kern="1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평</m:t>
                      </m:r>
                      <m:r>
                        <a:rPr lang="ko-KR" altLang="en-US" sz="1050" i="1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균</m:t>
                      </m:r>
                      <m:r>
                        <a:rPr lang="en-US" altLang="ko-KR" sz="1050" b="0" i="0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ko-KR" altLang="ko-KR" sz="1050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오차율</m:t>
                      </m:r>
                      <m:r>
                        <a:rPr lang="en-US" altLang="ko-KR" sz="1050" b="0" i="1" kern="10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Times New Roman" panose="020206030504050203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ko-KR" sz="1050" i="1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050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%</m:t>
                          </m:r>
                        </m:e>
                      </m:d>
                      <m:r>
                        <a:rPr lang="en-US" altLang="ko-KR" sz="1050" kern="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=</m:t>
                      </m:r>
                      <m:f>
                        <m:fPr>
                          <m:ctrlPr>
                            <a:rPr lang="ko-KR" altLang="ko-KR" sz="1050" i="1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icrosoft GothicNeo" panose="020B05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050" i="1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|</m:t>
                          </m:r>
                          <m:r>
                            <a:rPr lang="ko-KR" altLang="ko-KR" sz="1050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Times New Roman" panose="02020603050405020304" pitchFamily="18" charset="0"/>
                            </a:rPr>
                            <m:t>참값</m:t>
                          </m:r>
                          <m:r>
                            <a:rPr lang="en-US" altLang="ko-KR" sz="1050" i="1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−</m:t>
                          </m:r>
                          <m:r>
                            <a:rPr lang="ko-KR" altLang="ko-KR" sz="1050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Times New Roman" panose="02020603050405020304" pitchFamily="18" charset="0"/>
                            </a:rPr>
                            <m:t>측정값</m:t>
                          </m:r>
                          <m:r>
                            <a:rPr lang="en-US" altLang="ko-KR" sz="1050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Microsoft GothicNeo" panose="020B0500000101010101" pitchFamily="50" charset="-127"/>
                            </a:rPr>
                            <m:t>|</m:t>
                          </m:r>
                        </m:num>
                        <m:den>
                          <m:r>
                            <a:rPr lang="ko-KR" altLang="ko-KR" sz="1050" kern="1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Microsoft GothicNeo" panose="020B0500000101010101" pitchFamily="50" charset="-127"/>
                              <a:cs typeface="Times New Roman" panose="02020603050405020304" pitchFamily="18" charset="0"/>
                            </a:rPr>
                            <m:t>참값</m:t>
                          </m:r>
                        </m:den>
                      </m:f>
                      <m:r>
                        <a:rPr lang="en-US" altLang="ko-KR" sz="1050" i="1" kern="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m:t>×100</m:t>
                      </m:r>
                    </m:oMath>
                  </m:oMathPara>
                </a14:m>
                <a:endParaRPr lang="ko-KR" altLang="ko-KR" sz="105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endParaRPr lang="ko-KR" altLang="en-US" sz="105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B8C29A-CD7E-9F04-6D2B-29A1FB40A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276" y="6102034"/>
                <a:ext cx="3166400" cy="5946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AB84E83-8043-9338-A264-A2FCAF0C5D10}"/>
              </a:ext>
            </a:extLst>
          </p:cNvPr>
          <p:cNvSpPr txBox="1"/>
          <p:nvPr/>
        </p:nvSpPr>
        <p:spPr>
          <a:xfrm>
            <a:off x="8375276" y="3090999"/>
            <a:ext cx="3166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 치수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Torso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length :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상체 길이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Shoulder width :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어깨 너비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Chest circumference :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가슴 둘레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Waist width :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허리 둘레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Leg length :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다리 길이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FE49ACD-192C-FDEF-2CC4-5EEE51E78C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021" y="2095952"/>
            <a:ext cx="1045958" cy="9776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E1CA40F-046D-A98A-7B13-FA2241497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608" y="2095953"/>
            <a:ext cx="1045958" cy="977628"/>
          </a:xfrm>
          <a:prstGeom prst="rect">
            <a:avLst/>
          </a:prstGeom>
        </p:spPr>
      </p:pic>
      <p:sp>
        <p:nvSpPr>
          <p:cNvPr id="17" name="부제목 4">
            <a:extLst>
              <a:ext uri="{FF2B5EF4-FFF2-40B4-BE49-F238E27FC236}">
                <a16:creationId xmlns:a16="http://schemas.microsoft.com/office/drawing/2014/main" id="{CC629672-4B89-A341-85B3-26A3B46938BF}"/>
              </a:ext>
            </a:extLst>
          </p:cNvPr>
          <p:cNvSpPr txBox="1">
            <a:spLocks/>
          </p:cNvSpPr>
          <p:nvPr/>
        </p:nvSpPr>
        <p:spPr>
          <a:xfrm>
            <a:off x="113799" y="1648599"/>
            <a:ext cx="2654489" cy="697866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1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/>
              <a:t>Automatic Estimation of Anthropometric Human Body Measurements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FDA7A1-5C4E-6AA7-5796-7B9C812F9893}"/>
              </a:ext>
            </a:extLst>
          </p:cNvPr>
          <p:cNvSpPr txBox="1"/>
          <p:nvPr/>
        </p:nvSpPr>
        <p:spPr>
          <a:xfrm>
            <a:off x="3336359" y="1230472"/>
            <a:ext cx="87418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전반적으로 딥러닝 기반 기법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보다 모델 기반 기법이 높은 정확도를 보임</a:t>
            </a:r>
            <a:b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딥러닝 기반에서 데이터 셋과 실제 입력 데이터의 차이가 크며  딥러닝 기반의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segmentation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과정에서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    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정확도가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Body-pix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segmentation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정확도보다 떨어지기 때문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285957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8999" y="3317065"/>
            <a:ext cx="5588002" cy="567808"/>
          </a:xfrm>
        </p:spPr>
        <p:txBody>
          <a:bodyPr/>
          <a:lstStyle/>
          <a:p>
            <a:pPr>
              <a:defRPr/>
            </a:pPr>
            <a:r>
              <a:rPr lang="ko-KR" altLang="en-US"/>
              <a:t>감사합니다</a:t>
            </a:r>
            <a:r>
              <a:rPr lang="en-US" altLang="ko-KR"/>
              <a:t>.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5812C5A-9CF7-4A8D-A41D-9E74470054A5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  <p:sp>
        <p:nvSpPr>
          <p:cNvPr id="6" name="부제목 2"/>
          <p:cNvSpPr>
            <a:spLocks noGrp="1"/>
          </p:cNvSpPr>
          <p:nvPr>
            <p:ph type="subTitle" idx="14" hasCustomPrompt="1"/>
          </p:nvPr>
        </p:nvSpPr>
        <p:spPr>
          <a:xfrm>
            <a:off x="3722380" y="1128966"/>
            <a:ext cx="5001240" cy="264513"/>
          </a:xfrm>
        </p:spPr>
        <p:txBody>
          <a:bodyPr/>
          <a:lstStyle/>
          <a:p>
            <a:pPr lvl="0">
              <a:defRPr/>
            </a:pPr>
            <a:r>
              <a:rPr lang="en-US" altLang="ko-KR" sz="1200" b="1" dirty="0"/>
              <a:t>Automatic Estimation of Anthropometric Human Body Measurements</a:t>
            </a:r>
            <a:endParaRPr lang="ko-KR" altLang="en-US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92" y="704493"/>
            <a:ext cx="2629581" cy="567808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3100"/>
              <a:t>종합설계</a:t>
            </a:r>
            <a:br>
              <a:rPr lang="ko-KR" altLang="en-US" sz="3100"/>
            </a:br>
            <a:r>
              <a:rPr lang="en-US" altLang="ko-KR" sz="3100"/>
              <a:t>(</a:t>
            </a:r>
            <a:r>
              <a:rPr lang="ko-KR" altLang="en-US" sz="3100"/>
              <a:t>캡스톤디자인</a:t>
            </a:r>
            <a:r>
              <a:rPr lang="en-US" altLang="ko-KR" sz="3100"/>
              <a:t>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3316933" y="1335724"/>
            <a:ext cx="8111307" cy="2016476"/>
          </a:xfrm>
        </p:spPr>
        <p:txBody>
          <a:bodyPr>
            <a:normAutofit fontScale="92500"/>
          </a:bodyPr>
          <a:lstStyle/>
          <a:p>
            <a:pPr algn="l">
              <a:lnSpc>
                <a:spcPct val="160000"/>
              </a:lnSpc>
              <a:defRPr/>
            </a:pPr>
            <a:r>
              <a:rPr lang="en-US" altLang="ko-KR" b="1" dirty="0"/>
              <a:t>1. </a:t>
            </a:r>
            <a:r>
              <a:rPr lang="ko-KR" altLang="en-US" b="1" dirty="0"/>
              <a:t>사용자가 직접 촬영한 사진을 기반으로 </a:t>
            </a:r>
            <a:r>
              <a:rPr lang="en-US" altLang="ko-KR" b="1" dirty="0"/>
              <a:t>Body-Pix</a:t>
            </a:r>
            <a:r>
              <a:rPr lang="ko-KR" altLang="en-US" b="1" dirty="0"/>
              <a:t>의</a:t>
            </a:r>
            <a:r>
              <a:rPr lang="en-US" altLang="ko-KR" b="1" dirty="0"/>
              <a:t> Body segmentation</a:t>
            </a:r>
            <a:r>
              <a:rPr lang="ko-KR" altLang="en-US" b="1" dirty="0"/>
              <a:t>을</a:t>
            </a:r>
            <a:r>
              <a:rPr lang="en-US" altLang="ko-KR" b="1" dirty="0"/>
              <a:t> </a:t>
            </a:r>
            <a:r>
              <a:rPr lang="ko-KR" altLang="en-US" b="1" dirty="0"/>
              <a:t>통해서 얻은</a:t>
            </a:r>
            <a:r>
              <a:rPr lang="en-US" altLang="ko-KR" b="1" dirty="0"/>
              <a:t> </a:t>
            </a:r>
            <a:r>
              <a:rPr lang="ko-KR" altLang="en-US" b="1" dirty="0"/>
              <a:t>픽셀 정보를 </a:t>
            </a:r>
            <a:endParaRPr lang="en-US" altLang="ko-KR" b="1" dirty="0"/>
          </a:p>
          <a:p>
            <a:pPr algn="l">
              <a:lnSpc>
                <a:spcPct val="160000"/>
              </a:lnSpc>
              <a:defRPr/>
            </a:pPr>
            <a:r>
              <a:rPr lang="ko-KR" altLang="en-US" b="1" dirty="0"/>
              <a:t>   이용하여 신체 치수 정보를</a:t>
            </a:r>
            <a:r>
              <a:rPr lang="en-US" altLang="ko-KR" b="1" dirty="0"/>
              <a:t> </a:t>
            </a:r>
            <a:r>
              <a:rPr lang="ko-KR" altLang="en-US" b="1" dirty="0"/>
              <a:t>사용자에게 제공 </a:t>
            </a:r>
            <a:endParaRPr lang="en-US" altLang="ko-KR" b="1" dirty="0"/>
          </a:p>
          <a:p>
            <a:pPr algn="l">
              <a:lnSpc>
                <a:spcPct val="150000"/>
              </a:lnSpc>
              <a:defRPr/>
            </a:pPr>
            <a:endParaRPr lang="en-US" altLang="ko-KR" b="1" dirty="0"/>
          </a:p>
          <a:p>
            <a:pPr algn="l">
              <a:lnSpc>
                <a:spcPct val="150000"/>
              </a:lnSpc>
              <a:defRPr/>
            </a:pPr>
            <a:r>
              <a:rPr lang="en-US" altLang="ko-KR" b="1" dirty="0"/>
              <a:t>2. </a:t>
            </a:r>
            <a:r>
              <a:rPr lang="ko-KR" altLang="en-US" b="1" dirty="0"/>
              <a:t>사용자가 직접 촬영한 사진을 기반으로 딥러닝 알고리즘으로 측정된 신체 치수 정보를</a:t>
            </a:r>
            <a:r>
              <a:rPr lang="en-US" altLang="ko-KR" b="1" dirty="0"/>
              <a:t> </a:t>
            </a:r>
            <a:r>
              <a:rPr lang="ko-KR" altLang="en-US" b="1" dirty="0"/>
              <a:t>사용자에게 제공 </a:t>
            </a:r>
            <a:endParaRPr lang="en-US" altLang="ko-KR" b="1" dirty="0"/>
          </a:p>
          <a:p>
            <a:pPr algn="l">
              <a:lnSpc>
                <a:spcPct val="150000"/>
              </a:lnSpc>
              <a:defRPr/>
            </a:pPr>
            <a:endParaRPr lang="en-US" altLang="ko-KR" b="1" dirty="0"/>
          </a:p>
          <a:p>
            <a:pPr algn="l">
              <a:lnSpc>
                <a:spcPct val="150000"/>
              </a:lnSpc>
              <a:defRPr/>
            </a:pPr>
            <a:r>
              <a:rPr lang="en-US" altLang="ko-KR" b="1" dirty="0"/>
              <a:t>3. </a:t>
            </a:r>
            <a:r>
              <a:rPr lang="ko-KR" altLang="en-US" b="1" dirty="0"/>
              <a:t>어깨 너비</a:t>
            </a:r>
            <a:r>
              <a:rPr lang="en-US" altLang="ko-KR" b="1" dirty="0"/>
              <a:t>, </a:t>
            </a:r>
            <a:r>
              <a:rPr lang="ko-KR" altLang="en-US" b="1" dirty="0"/>
              <a:t>가슴 둘레</a:t>
            </a:r>
            <a:r>
              <a:rPr lang="en-US" altLang="ko-KR" b="1" dirty="0"/>
              <a:t>, </a:t>
            </a:r>
            <a:r>
              <a:rPr lang="ko-KR" altLang="en-US" b="1" dirty="0"/>
              <a:t>총장 </a:t>
            </a:r>
            <a:r>
              <a:rPr lang="en-US" altLang="ko-KR" b="1" dirty="0"/>
              <a:t>(</a:t>
            </a:r>
            <a:r>
              <a:rPr lang="ko-KR" altLang="en-US" b="1" dirty="0"/>
              <a:t>상체 길이</a:t>
            </a:r>
            <a:r>
              <a:rPr lang="en-US" altLang="ko-KR" b="1" dirty="0"/>
              <a:t>), </a:t>
            </a:r>
            <a:r>
              <a:rPr lang="ko-KR" altLang="en-US" b="1" dirty="0"/>
              <a:t>허리너비</a:t>
            </a:r>
            <a:r>
              <a:rPr lang="en-US" altLang="ko-KR" b="1" dirty="0"/>
              <a:t>, </a:t>
            </a:r>
            <a:r>
              <a:rPr lang="ko-KR" altLang="en-US" b="1" dirty="0"/>
              <a:t>총장 </a:t>
            </a:r>
            <a:r>
              <a:rPr lang="en-US" altLang="ko-KR" b="1" dirty="0"/>
              <a:t>(</a:t>
            </a:r>
            <a:r>
              <a:rPr lang="ko-KR" altLang="en-US" b="1" dirty="0"/>
              <a:t>하체 길이</a:t>
            </a:r>
            <a:r>
              <a:rPr lang="en-US" altLang="ko-KR" b="1" dirty="0"/>
              <a:t>)</a:t>
            </a:r>
            <a:r>
              <a:rPr lang="ko-KR" altLang="en-US" b="1" dirty="0"/>
              <a:t>등 여러 치수를 사용자에게 출력</a:t>
            </a:r>
            <a:endParaRPr lang="en-US" altLang="ko-KR" b="1" dirty="0"/>
          </a:p>
          <a:p>
            <a:pPr algn="l">
              <a:defRPr/>
            </a:pPr>
            <a:endParaRPr lang="en-US" altLang="ko-KR" b="1" dirty="0"/>
          </a:p>
        </p:txBody>
      </p:sp>
      <p:sp>
        <p:nvSpPr>
          <p:cNvPr id="6" name="타원 5"/>
          <p:cNvSpPr/>
          <p:nvPr/>
        </p:nvSpPr>
        <p:spPr>
          <a:xfrm>
            <a:off x="3529344" y="717541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제목 3"/>
          <p:cNvSpPr txBox="1"/>
          <p:nvPr/>
        </p:nvSpPr>
        <p:spPr>
          <a:xfrm>
            <a:off x="3769542" y="561371"/>
            <a:ext cx="6862952" cy="36355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목표</a:t>
            </a: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3511118" y="1193924"/>
            <a:ext cx="772293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6">
            <a:extLst>
              <a:ext uri="{FF2B5EF4-FFF2-40B4-BE49-F238E27FC236}">
                <a16:creationId xmlns:a16="http://schemas.microsoft.com/office/drawing/2014/main" id="{580EB6E4-6B43-833A-6E9A-52914DF245CC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부제목 4">
            <a:extLst>
              <a:ext uri="{FF2B5EF4-FFF2-40B4-BE49-F238E27FC236}">
                <a16:creationId xmlns:a16="http://schemas.microsoft.com/office/drawing/2014/main" id="{0BFF398A-6207-4B26-DD28-E2D1782C6642}"/>
              </a:ext>
            </a:extLst>
          </p:cNvPr>
          <p:cNvSpPr txBox="1">
            <a:spLocks/>
          </p:cNvSpPr>
          <p:nvPr/>
        </p:nvSpPr>
        <p:spPr>
          <a:xfrm>
            <a:off x="113799" y="1648599"/>
            <a:ext cx="2654489" cy="697866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1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/>
              <a:t>Automatic Estimation of Anthropometric Human Body Measurements</a:t>
            </a:r>
            <a:endParaRPr lang="en-US"/>
          </a:p>
        </p:txBody>
      </p:sp>
      <p:sp>
        <p:nvSpPr>
          <p:cNvPr id="19" name="바닥글 개체 틀 2">
            <a:extLst>
              <a:ext uri="{FF2B5EF4-FFF2-40B4-BE49-F238E27FC236}">
                <a16:creationId xmlns:a16="http://schemas.microsoft.com/office/drawing/2014/main" id="{3B164FBE-105A-4A48-7316-88EA2AD24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5913679"/>
            <a:ext cx="2350311" cy="700643"/>
          </a:xfrm>
        </p:spPr>
        <p:txBody>
          <a:bodyPr/>
          <a:lstStyle/>
          <a:p>
            <a:pPr lvl="0">
              <a:defRPr/>
            </a:pPr>
            <a:r>
              <a:rPr lang="en-US" altLang="ko-KR" sz="1600" dirty="0"/>
              <a:t>-1-</a:t>
            </a:r>
            <a:endParaRPr lang="en-US" sz="16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A2998A-807A-B757-AFCE-21D3A4033EB0}"/>
              </a:ext>
            </a:extLst>
          </p:cNvPr>
          <p:cNvGrpSpPr/>
          <p:nvPr/>
        </p:nvGrpSpPr>
        <p:grpSpPr>
          <a:xfrm>
            <a:off x="3139469" y="3558428"/>
            <a:ext cx="4613881" cy="2844071"/>
            <a:chOff x="3139469" y="3558428"/>
            <a:chExt cx="4613881" cy="284407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E47912E-0667-4622-AB8B-9944378D6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2856" y="3558428"/>
              <a:ext cx="3046555" cy="243764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041EF7-5DBE-F8AA-8C4F-3CA6C3F793A5}"/>
                </a:ext>
              </a:extLst>
            </p:cNvPr>
            <p:cNvSpPr txBox="1"/>
            <p:nvPr/>
          </p:nvSpPr>
          <p:spPr>
            <a:xfrm>
              <a:off x="3139469" y="6125500"/>
              <a:ext cx="46138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&lt;Image</a:t>
              </a:r>
              <a:r>
                <a:rPr lang="ko-KR" altLang="en-US" sz="12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에 적용된 </a:t>
              </a:r>
              <a:r>
                <a:rPr lang="en-US" altLang="ko-KR" sz="12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Body-pix</a:t>
              </a:r>
              <a:r>
                <a:rPr lang="ko-KR" altLang="en-US" sz="12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의 </a:t>
              </a:r>
              <a:r>
                <a:rPr lang="en-US" altLang="ko-KR" sz="12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Body segmentation algorithm</a:t>
              </a:r>
              <a:r>
                <a:rPr lang="ko-KR" altLang="en-US" sz="12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의 예</a:t>
              </a:r>
              <a:r>
                <a:rPr lang="en-US" altLang="ko-KR" sz="12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&gt;</a:t>
              </a:r>
              <a:endPara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19D2D8-7957-BDDC-CD75-49523C3C75F6}"/>
              </a:ext>
            </a:extLst>
          </p:cNvPr>
          <p:cNvGrpSpPr/>
          <p:nvPr/>
        </p:nvGrpSpPr>
        <p:grpSpPr>
          <a:xfrm>
            <a:off x="8136067" y="3545117"/>
            <a:ext cx="2828018" cy="2857382"/>
            <a:chOff x="8136068" y="3604851"/>
            <a:chExt cx="2828018" cy="27976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649EC82-B165-D8F2-ED1D-C7667CE92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7119" y="3604851"/>
              <a:ext cx="2816967" cy="23277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562B83-C19A-4700-CF49-58129D08D5A4}"/>
                </a:ext>
              </a:extLst>
            </p:cNvPr>
            <p:cNvSpPr txBox="1"/>
            <p:nvPr/>
          </p:nvSpPr>
          <p:spPr>
            <a:xfrm>
              <a:off x="8136068" y="6125500"/>
              <a:ext cx="28280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&lt;</a:t>
              </a:r>
              <a:r>
                <a:rPr lang="ko-KR" altLang="en-US" sz="12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딥러닝 기반으로 측정된 신체 치수 정보</a:t>
              </a:r>
              <a:r>
                <a:rPr lang="en-US" altLang="ko-KR" sz="12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&gt;</a:t>
              </a:r>
              <a:endPara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796812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92" y="704493"/>
            <a:ext cx="2629581" cy="567808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3100"/>
              <a:t>종합설계</a:t>
            </a:r>
            <a:br>
              <a:rPr lang="ko-KR" altLang="en-US" sz="3100"/>
            </a:br>
            <a:r>
              <a:rPr lang="en-US" altLang="ko-KR" sz="3100"/>
              <a:t>(</a:t>
            </a:r>
            <a:r>
              <a:rPr lang="ko-KR" altLang="en-US" sz="3100"/>
              <a:t>캡스톤디자인</a:t>
            </a:r>
            <a:r>
              <a:rPr lang="en-US" altLang="ko-KR" sz="3100"/>
              <a:t>)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1600" dirty="0"/>
              <a:t>-2-</a:t>
            </a:r>
            <a:endParaRPr lang="en-US" sz="1600" dirty="0"/>
          </a:p>
        </p:txBody>
      </p:sp>
      <p:sp>
        <p:nvSpPr>
          <p:cNvPr id="6" name="타원 5"/>
          <p:cNvSpPr/>
          <p:nvPr/>
        </p:nvSpPr>
        <p:spPr>
          <a:xfrm>
            <a:off x="3529344" y="717541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3511118" y="1193924"/>
            <a:ext cx="740360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036486CA-4631-46EF-9850-642BFF9BDE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3751" y="4432220"/>
            <a:ext cx="8273741" cy="2010055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Human segmentation(Full–Body segmentation)</a:t>
            </a:r>
          </a:p>
          <a:p>
            <a:pPr algn="l"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각 픽셀이 사람과 배경 중 어떤 것인지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사이의 확률 값으로 표현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l"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Threshold (0.5)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이상의 값은 사람의 일부로 가정하여 바이너리 값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 변환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l"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l"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Body part segmentation</a:t>
            </a:r>
          </a:p>
          <a:p>
            <a:pPr algn="l"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각 픽셀을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24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Body part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대한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사이의 확률 값으로 표현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l"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확률 값이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가장 큰 채널을 픽셀의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Body part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ID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값으로 채택 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l">
              <a:defRPr/>
            </a:pPr>
            <a:endParaRPr lang="en-US" altLang="ko-KR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CD1FC89-5FB5-467A-8FD7-7B3F5816A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285" y="2131773"/>
            <a:ext cx="2926131" cy="1297227"/>
          </a:xfrm>
          <a:prstGeom prst="rect">
            <a:avLst/>
          </a:prstGeom>
        </p:spPr>
      </p:pic>
      <p:sp>
        <p:nvSpPr>
          <p:cNvPr id="16" name="부제목 4">
            <a:extLst>
              <a:ext uri="{FF2B5EF4-FFF2-40B4-BE49-F238E27FC236}">
                <a16:creationId xmlns:a16="http://schemas.microsoft.com/office/drawing/2014/main" id="{4C64AD06-92B4-1634-CD7E-B479EBEAE63B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113799" y="1648599"/>
            <a:ext cx="2654489" cy="697866"/>
          </a:xfrm>
        </p:spPr>
        <p:txBody>
          <a:bodyPr/>
          <a:lstStyle/>
          <a:p>
            <a:pPr lvl="0">
              <a:defRPr/>
            </a:pPr>
            <a:r>
              <a:rPr lang="en-US" altLang="ko-KR" sz="1200" b="1" dirty="0"/>
              <a:t>Automatic Estimation of Anthropometric Human Body Measurements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0C2777F-7687-3505-6139-2CB48B82C8AE}"/>
              </a:ext>
            </a:extLst>
          </p:cNvPr>
          <p:cNvGrpSpPr/>
          <p:nvPr/>
        </p:nvGrpSpPr>
        <p:grpSpPr>
          <a:xfrm>
            <a:off x="3663993" y="1420752"/>
            <a:ext cx="5104082" cy="2865972"/>
            <a:chOff x="3663993" y="1420752"/>
            <a:chExt cx="5104082" cy="286597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70901C9-8492-489F-A923-94A9882C8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3994" y="1420752"/>
              <a:ext cx="5104081" cy="258681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F58C7A-8E9A-009D-6E26-CE1D346F8D56}"/>
                </a:ext>
              </a:extLst>
            </p:cNvPr>
            <p:cNvSpPr txBox="1"/>
            <p:nvPr/>
          </p:nvSpPr>
          <p:spPr>
            <a:xfrm>
              <a:off x="3663993" y="4025114"/>
              <a:ext cx="51040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&lt;Image</a:t>
              </a:r>
              <a:r>
                <a:rPr lang="ko-KR" altLang="en-US" sz="11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에 적용된 </a:t>
              </a:r>
              <a:r>
                <a:rPr lang="en-US" altLang="ko-KR" sz="11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Body part / Human segmentation algorithm</a:t>
              </a:r>
              <a:r>
                <a:rPr lang="ko-KR" altLang="en-US" sz="11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의 데이터 표현 예</a:t>
              </a:r>
              <a:r>
                <a:rPr lang="en-US" altLang="ko-KR" sz="11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&gt;</a:t>
              </a:r>
              <a:endParaRPr lang="ko-KR" altLang="en-US" sz="11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3" name="제목 3">
            <a:extLst>
              <a:ext uri="{FF2B5EF4-FFF2-40B4-BE49-F238E27FC236}">
                <a16:creationId xmlns:a16="http://schemas.microsoft.com/office/drawing/2014/main" id="{3ABE949B-C32A-14C4-BF03-8997EE843A43}"/>
              </a:ext>
            </a:extLst>
          </p:cNvPr>
          <p:cNvSpPr txBox="1"/>
          <p:nvPr/>
        </p:nvSpPr>
        <p:spPr>
          <a:xfrm>
            <a:off x="3630877" y="561371"/>
            <a:ext cx="6862952" cy="36355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모델 기반 치수 측정 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</a:t>
            </a:r>
            <a:r>
              <a:rPr lang="en-US" altLang="ko-KR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Body-pix API</a:t>
            </a:r>
          </a:p>
        </p:txBody>
      </p:sp>
    </p:spTree>
    <p:extLst>
      <p:ext uri="{BB962C8B-B14F-4D97-AF65-F5344CB8AC3E}">
        <p14:creationId xmlns:p14="http://schemas.microsoft.com/office/powerpoint/2010/main" val="215498222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3">
            <a:extLst>
              <a:ext uri="{FF2B5EF4-FFF2-40B4-BE49-F238E27FC236}">
                <a16:creationId xmlns:a16="http://schemas.microsoft.com/office/drawing/2014/main" id="{004B39AE-6D16-EFDA-5196-0F9C055D14DF}"/>
              </a:ext>
            </a:extLst>
          </p:cNvPr>
          <p:cNvSpPr txBox="1"/>
          <p:nvPr/>
        </p:nvSpPr>
        <p:spPr>
          <a:xfrm>
            <a:off x="3630877" y="561371"/>
            <a:ext cx="6862952" cy="36355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모델 기반 치수 측정 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</a:t>
            </a:r>
            <a:r>
              <a:rPr lang="en-US" altLang="ko-KR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Body-pix API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92" y="704493"/>
            <a:ext cx="2629581" cy="567808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3100"/>
              <a:t>종합설계</a:t>
            </a:r>
            <a:br>
              <a:rPr lang="ko-KR" altLang="en-US" sz="3100"/>
            </a:br>
            <a:r>
              <a:rPr lang="en-US" altLang="ko-KR" sz="3100"/>
              <a:t>(</a:t>
            </a:r>
            <a:r>
              <a:rPr lang="ko-KR" altLang="en-US" sz="3100"/>
              <a:t>캡스톤디자인</a:t>
            </a:r>
            <a:r>
              <a:rPr lang="en-US" altLang="ko-KR" sz="3100"/>
              <a:t>)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1600" dirty="0"/>
              <a:t>-3-</a:t>
            </a:r>
            <a:endParaRPr lang="en-US" sz="1600" dirty="0"/>
          </a:p>
        </p:txBody>
      </p:sp>
      <p:sp>
        <p:nvSpPr>
          <p:cNvPr id="6" name="타원 5"/>
          <p:cNvSpPr/>
          <p:nvPr/>
        </p:nvSpPr>
        <p:spPr>
          <a:xfrm>
            <a:off x="3529344" y="717541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3511118" y="1193924"/>
            <a:ext cx="740360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036486CA-4631-46EF-9850-642BFF9BDE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5301" y="4861730"/>
            <a:ext cx="8413926" cy="1138517"/>
          </a:xfrm>
        </p:spPr>
        <p:txBody>
          <a:bodyPr>
            <a:normAutofit fontScale="92500" lnSpcReduction="20000"/>
          </a:bodyPr>
          <a:lstStyle/>
          <a:p>
            <a:pPr algn="l">
              <a:defRPr/>
            </a:pPr>
            <a:r>
              <a:rPr lang="en-US" altLang="ko-KR" sz="1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Body part segmentation</a:t>
            </a:r>
          </a:p>
          <a:p>
            <a:pPr algn="l">
              <a:defRPr/>
            </a:pPr>
            <a:endParaRPr lang="en-US" altLang="ko-KR" sz="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l">
              <a:defRPr/>
            </a:pP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Dataset : 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이미 분할된 신체 부분을 컴퓨터 그래픽으로 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Rendering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 뒤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lang="ko-KR" altLang="en-US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합쳐 제작된 가상의 </a:t>
            </a: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image</a:t>
            </a:r>
          </a:p>
          <a:p>
            <a:pPr algn="l">
              <a:defRPr/>
            </a:pP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Model : ResNet50</a:t>
            </a:r>
          </a:p>
          <a:p>
            <a:pPr algn="l">
              <a:defRPr/>
            </a:pPr>
            <a:r>
              <a:rPr lang="en-US" altLang="ko-KR" sz="1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Labels: Segmented Body-parts</a:t>
            </a:r>
          </a:p>
          <a:p>
            <a:pPr algn="l">
              <a:defRPr/>
            </a:pPr>
            <a:endParaRPr lang="en-US" altLang="ko-KR" sz="1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80AE73-5ACD-4AA3-982E-F0620806B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01" y="2688320"/>
            <a:ext cx="4072890" cy="190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부제목 4">
            <a:extLst>
              <a:ext uri="{FF2B5EF4-FFF2-40B4-BE49-F238E27FC236}">
                <a16:creationId xmlns:a16="http://schemas.microsoft.com/office/drawing/2014/main" id="{9E1D51F2-0400-F6E4-6277-EF3B6C7AD360}"/>
              </a:ext>
            </a:extLst>
          </p:cNvPr>
          <p:cNvSpPr txBox="1">
            <a:spLocks/>
          </p:cNvSpPr>
          <p:nvPr/>
        </p:nvSpPr>
        <p:spPr>
          <a:xfrm>
            <a:off x="113799" y="1650396"/>
            <a:ext cx="2654489" cy="697866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1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/>
              <a:t>Automatic Estimation of Anthropometric Human Body Measurements</a:t>
            </a:r>
            <a:endParaRPr 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415024F3-FB50-19FB-1D6D-D58D24DA86B4}"/>
              </a:ext>
            </a:extLst>
          </p:cNvPr>
          <p:cNvSpPr txBox="1">
            <a:spLocks/>
          </p:cNvSpPr>
          <p:nvPr/>
        </p:nvSpPr>
        <p:spPr>
          <a:xfrm>
            <a:off x="3265116" y="1272857"/>
            <a:ext cx="8223003" cy="1442828"/>
          </a:xfrm>
          <a:prstGeom prst="rect">
            <a:avLst/>
          </a:prstGeom>
          <a:noFill/>
          <a:ln w="3175" cap="flat" cmpd="sng" algn="ctr">
            <a:noFill/>
            <a:prstDash val="solid"/>
            <a:miter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1800" b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Human segmentation</a:t>
            </a:r>
          </a:p>
          <a:p>
            <a:pPr algn="l">
              <a:defRPr/>
            </a:pPr>
            <a:endParaRPr lang="en-US" altLang="ko-KR" sz="600" b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l">
              <a:defRPr/>
            </a:pP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Dataset : COCO 2017 Train/Val Images (</a:t>
            </a:r>
            <a:r>
              <a:rPr lang="en-US" altLang="ko-KR" b="0" i="0">
                <a:solidFill>
                  <a:srgbClr val="888888"/>
                </a:solidFill>
                <a:effectLst/>
                <a:latin typeface="Helvetica Neue"/>
              </a:rPr>
              <a:t>66000 images)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l">
              <a:defRPr/>
            </a:pP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Model : MovileNetV1*</a:t>
            </a:r>
          </a:p>
          <a:p>
            <a:pPr algn="l">
              <a:defRPr/>
            </a:pP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Labels: Person instances labeled with 2D key points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187DB-3C94-BC5F-0492-7DFBEFA61DC4}"/>
              </a:ext>
            </a:extLst>
          </p:cNvPr>
          <p:cNvSpPr txBox="1"/>
          <p:nvPr/>
        </p:nvSpPr>
        <p:spPr>
          <a:xfrm>
            <a:off x="3265116" y="6383490"/>
            <a:ext cx="82230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*Howard, Andrew G., et al. "</a:t>
            </a:r>
            <a:r>
              <a:rPr lang="en-US" altLang="ko-KR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Mobilenets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Efficient convolutional neural networks for mobile vision applications." </a:t>
            </a:r>
            <a:r>
              <a:rPr lang="en-US" altLang="ko-KR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ko-KR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arXiv:1704.04861</a:t>
            </a:r>
            <a:r>
              <a:rPr lang="en-US" altLang="ko-KR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(2017).</a:t>
            </a:r>
            <a:endParaRPr lang="ko-KR" altLang="en-US" sz="900" b="1" dirty="0">
              <a:solidFill>
                <a:schemeClr val="bg2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D2415158-F830-861A-DDD2-B78A5AFBC459}"/>
              </a:ext>
            </a:extLst>
          </p:cNvPr>
          <p:cNvSpPr txBox="1"/>
          <p:nvPr/>
        </p:nvSpPr>
        <p:spPr>
          <a:xfrm>
            <a:off x="3764248" y="564010"/>
            <a:ext cx="6897345" cy="36355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endParaRPr lang="ko-KR" altLang="en-US" sz="3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302801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92" y="704493"/>
            <a:ext cx="2629581" cy="567808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3100"/>
              <a:t>종합설계</a:t>
            </a:r>
            <a:br>
              <a:rPr lang="ko-KR" altLang="en-US" sz="3100"/>
            </a:br>
            <a:r>
              <a:rPr lang="en-US" altLang="ko-KR" sz="3100"/>
              <a:t>(</a:t>
            </a:r>
            <a:r>
              <a:rPr lang="ko-KR" altLang="en-US" sz="3100"/>
              <a:t>캡스톤디자인</a:t>
            </a:r>
            <a:r>
              <a:rPr lang="en-US" altLang="ko-KR" sz="3100"/>
              <a:t>)</a:t>
            </a:r>
          </a:p>
        </p:txBody>
      </p:sp>
      <p:sp>
        <p:nvSpPr>
          <p:cNvPr id="6" name="타원 5"/>
          <p:cNvSpPr/>
          <p:nvPr/>
        </p:nvSpPr>
        <p:spPr>
          <a:xfrm>
            <a:off x="3529344" y="717541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3511118" y="1193924"/>
            <a:ext cx="704367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바닥글 개체 틀 2">
            <a:extLst>
              <a:ext uri="{FF2B5EF4-FFF2-40B4-BE49-F238E27FC236}">
                <a16:creationId xmlns:a16="http://schemas.microsoft.com/office/drawing/2014/main" id="{B925767C-712D-41E9-B96C-1AAB9088D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5913679"/>
            <a:ext cx="2350311" cy="700643"/>
          </a:xfrm>
        </p:spPr>
        <p:txBody>
          <a:bodyPr/>
          <a:lstStyle/>
          <a:p>
            <a:pPr lvl="0">
              <a:defRPr/>
            </a:pPr>
            <a:r>
              <a:rPr lang="en-US" altLang="ko-KR" sz="1600" dirty="0"/>
              <a:t>-4-</a:t>
            </a:r>
            <a:endParaRPr lang="en-US" sz="1600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3904010E-201E-4745-9C50-469504E7815A}"/>
              </a:ext>
            </a:extLst>
          </p:cNvPr>
          <p:cNvSpPr txBox="1"/>
          <p:nvPr/>
        </p:nvSpPr>
        <p:spPr>
          <a:xfrm>
            <a:off x="3630877" y="561371"/>
            <a:ext cx="6862952" cy="36355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모델 기반 치수 측정 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en-US" altLang="ko-KR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Algorithm</a:t>
            </a:r>
          </a:p>
        </p:txBody>
      </p:sp>
      <p:sp>
        <p:nvSpPr>
          <p:cNvPr id="16" name="부제목 4">
            <a:extLst>
              <a:ext uri="{FF2B5EF4-FFF2-40B4-BE49-F238E27FC236}">
                <a16:creationId xmlns:a16="http://schemas.microsoft.com/office/drawing/2014/main" id="{C5385A59-E4AE-C4E7-0C71-BF3E4BD8BBE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113799" y="1648964"/>
            <a:ext cx="2654489" cy="697866"/>
          </a:xfrm>
        </p:spPr>
        <p:txBody>
          <a:bodyPr/>
          <a:lstStyle/>
          <a:p>
            <a:pPr lvl="0">
              <a:defRPr/>
            </a:pPr>
            <a:r>
              <a:rPr lang="en-US" altLang="ko-KR" sz="1200" b="1" dirty="0"/>
              <a:t>Automatic Estimation of Anthropometric Human Body Measurements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9B8BCB-7628-6482-6789-176DFE8A82A9}"/>
              </a:ext>
            </a:extLst>
          </p:cNvPr>
          <p:cNvSpPr txBox="1"/>
          <p:nvPr/>
        </p:nvSpPr>
        <p:spPr>
          <a:xfrm>
            <a:off x="3221124" y="5913679"/>
            <a:ext cx="7203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Body part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각각의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픽셀 배열 정보를 이용하여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사용자의 신체 치수를 측정 </a:t>
            </a:r>
            <a:endParaRPr lang="ko-KR" altLang="en-US" sz="1050" dirty="0">
              <a:solidFill>
                <a:schemeClr val="bg2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1BCECD1-A393-61C2-47E6-0C77FAA15225}"/>
              </a:ext>
            </a:extLst>
          </p:cNvPr>
          <p:cNvGrpSpPr/>
          <p:nvPr/>
        </p:nvGrpSpPr>
        <p:grpSpPr>
          <a:xfrm>
            <a:off x="3247699" y="1455137"/>
            <a:ext cx="4186702" cy="4116808"/>
            <a:chOff x="3439288" y="1401244"/>
            <a:chExt cx="4186702" cy="411680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19C6231-51EE-E916-FECF-34FF2EE32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9288" y="1401244"/>
              <a:ext cx="4186702" cy="390140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A4A4CFE-D09D-9727-36E5-A388E4DABD9E}"/>
                </a:ext>
              </a:extLst>
            </p:cNvPr>
            <p:cNvSpPr txBox="1"/>
            <p:nvPr/>
          </p:nvSpPr>
          <p:spPr>
            <a:xfrm>
              <a:off x="3484316" y="5256442"/>
              <a:ext cx="40966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&lt;Body - pix</a:t>
              </a:r>
              <a:r>
                <a:rPr lang="ko-KR" altLang="en-US" sz="11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에 의해 </a:t>
              </a:r>
              <a:r>
                <a:rPr lang="en-US" altLang="ko-KR" sz="11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segmentation</a:t>
              </a:r>
              <a:r>
                <a:rPr lang="ko-KR" altLang="en-US" sz="11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된 </a:t>
              </a:r>
              <a:r>
                <a:rPr lang="en-US" altLang="ko-KR" sz="11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24</a:t>
              </a:r>
              <a:r>
                <a:rPr lang="ko-KR" altLang="en-US" sz="11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개의 신체 부위</a:t>
              </a:r>
              <a:r>
                <a:rPr lang="en-US" altLang="ko-KR" sz="11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Id, Name&gt;</a:t>
              </a:r>
              <a:endParaRPr lang="ko-KR" altLang="en-US" sz="11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82E4B24-D61B-E6E8-3A1B-66E7F6E8A89D}"/>
              </a:ext>
            </a:extLst>
          </p:cNvPr>
          <p:cNvGrpSpPr/>
          <p:nvPr/>
        </p:nvGrpSpPr>
        <p:grpSpPr>
          <a:xfrm>
            <a:off x="7633028" y="1535658"/>
            <a:ext cx="4022189" cy="4047750"/>
            <a:chOff x="7633028" y="1535658"/>
            <a:chExt cx="4022189" cy="40477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BC1123-2C27-3EB4-8520-965EADB8CAA6}"/>
                </a:ext>
              </a:extLst>
            </p:cNvPr>
            <p:cNvSpPr txBox="1"/>
            <p:nvPr/>
          </p:nvSpPr>
          <p:spPr>
            <a:xfrm>
              <a:off x="8031340" y="5306409"/>
              <a:ext cx="3225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&lt;Body segmentation algorithm</a:t>
              </a:r>
              <a:r>
                <a:rPr lang="ko-KR" altLang="en-US" sz="11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이 적용된 </a:t>
              </a:r>
              <a:r>
                <a:rPr lang="en-US" altLang="ko-KR" sz="11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image</a:t>
              </a:r>
              <a:r>
                <a:rPr lang="en-US" altLang="ko-KR" sz="12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&gt;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00E6B55-49D9-3C73-3FA7-54C5BAE9B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3028" y="1535658"/>
              <a:ext cx="4022189" cy="3706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999719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92" y="704493"/>
            <a:ext cx="2629581" cy="567808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3100"/>
              <a:t>종합설계</a:t>
            </a:r>
            <a:br>
              <a:rPr lang="ko-KR" altLang="en-US" sz="3100"/>
            </a:br>
            <a:r>
              <a:rPr lang="en-US" altLang="ko-KR" sz="3100"/>
              <a:t>(</a:t>
            </a:r>
            <a:r>
              <a:rPr lang="ko-KR" altLang="en-US" sz="3100"/>
              <a:t>캡스톤디자인</a:t>
            </a:r>
            <a:r>
              <a:rPr lang="en-US" altLang="ko-KR" sz="3100"/>
              <a:t>)</a:t>
            </a:r>
          </a:p>
        </p:txBody>
      </p:sp>
      <p:sp>
        <p:nvSpPr>
          <p:cNvPr id="6" name="타원 5"/>
          <p:cNvSpPr/>
          <p:nvPr/>
        </p:nvSpPr>
        <p:spPr>
          <a:xfrm>
            <a:off x="3529344" y="717541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3511118" y="1193924"/>
            <a:ext cx="704367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바닥글 개체 틀 2">
            <a:extLst>
              <a:ext uri="{FF2B5EF4-FFF2-40B4-BE49-F238E27FC236}">
                <a16:creationId xmlns:a16="http://schemas.microsoft.com/office/drawing/2014/main" id="{B925767C-712D-41E9-B96C-1AAB9088D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5913679"/>
            <a:ext cx="2350311" cy="700643"/>
          </a:xfrm>
        </p:spPr>
        <p:txBody>
          <a:bodyPr/>
          <a:lstStyle/>
          <a:p>
            <a:pPr lvl="0">
              <a:defRPr/>
            </a:pPr>
            <a:r>
              <a:rPr lang="en-US" altLang="ko-KR" sz="1600" dirty="0"/>
              <a:t>-5-</a:t>
            </a:r>
            <a:endParaRPr lang="en-US" sz="1600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3904010E-201E-4745-9C50-469504E7815A}"/>
              </a:ext>
            </a:extLst>
          </p:cNvPr>
          <p:cNvSpPr txBox="1"/>
          <p:nvPr/>
        </p:nvSpPr>
        <p:spPr>
          <a:xfrm>
            <a:off x="3630877" y="561371"/>
            <a:ext cx="6862952" cy="36355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모델 기반 치수 측정 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en-US" altLang="ko-KR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Algorithm</a:t>
            </a:r>
          </a:p>
        </p:txBody>
      </p:sp>
      <p:sp>
        <p:nvSpPr>
          <p:cNvPr id="16" name="부제목 4">
            <a:extLst>
              <a:ext uri="{FF2B5EF4-FFF2-40B4-BE49-F238E27FC236}">
                <a16:creationId xmlns:a16="http://schemas.microsoft.com/office/drawing/2014/main" id="{C5385A59-E4AE-C4E7-0C71-BF3E4BD8BBE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113799" y="1648964"/>
            <a:ext cx="2654489" cy="697866"/>
          </a:xfrm>
        </p:spPr>
        <p:txBody>
          <a:bodyPr/>
          <a:lstStyle/>
          <a:p>
            <a:pPr lvl="0">
              <a:defRPr/>
            </a:pPr>
            <a:r>
              <a:rPr lang="en-US" altLang="ko-KR" sz="1200" b="1" dirty="0"/>
              <a:t>Automatic Estimation of Anthropometric Human Body Measurements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AAE891-797B-F171-C9F1-13AD5407ABA7}"/>
              </a:ext>
            </a:extLst>
          </p:cNvPr>
          <p:cNvSpPr txBox="1"/>
          <p:nvPr/>
        </p:nvSpPr>
        <p:spPr>
          <a:xfrm>
            <a:off x="3231497" y="1266655"/>
            <a:ext cx="7203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사용자가 측정하려는 대상의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Height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실제 값으로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Height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픽셀 값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픽셀 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구한 뒤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픽셀 당 실제 길이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(cm)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이용하여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다른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part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치수를 계산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1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(Pixels per cm) = (Height) / (Height pixel)</a:t>
            </a: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(Real length) = (Body part pixels) *(Pixels per cm)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02CC40-67A6-A4E1-FE38-3147DDE15B21}"/>
              </a:ext>
            </a:extLst>
          </p:cNvPr>
          <p:cNvSpPr txBox="1"/>
          <p:nvPr/>
        </p:nvSpPr>
        <p:spPr>
          <a:xfrm>
            <a:off x="6691965" y="5661084"/>
            <a:ext cx="238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Pixel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index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X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좌표 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(Pixel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index) % (width)</a:t>
            </a:r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Pixel index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좌표 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(Pixel index) / (width)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E903AF-655A-359D-A927-FA03180B9ADE}"/>
              </a:ext>
            </a:extLst>
          </p:cNvPr>
          <p:cNvSpPr txBox="1"/>
          <p:nvPr/>
        </p:nvSpPr>
        <p:spPr>
          <a:xfrm>
            <a:off x="3231497" y="6264000"/>
            <a:ext cx="82493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1) </a:t>
            </a:r>
            <a:r>
              <a:rPr lang="ko-KR" altLang="en-US" sz="8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강연우</a:t>
            </a:r>
            <a:r>
              <a:rPr lang="ko-KR" altLang="en-US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8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et</a:t>
            </a:r>
            <a:r>
              <a:rPr lang="ko-KR" altLang="en-US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8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al</a:t>
            </a:r>
            <a:r>
              <a:rPr lang="ko-KR" altLang="en-US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2D 이미지에서 기계학습 기법을 활용한 </a:t>
            </a:r>
            <a:r>
              <a:rPr lang="ko-KR" altLang="en-US" sz="8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특징점</a:t>
            </a:r>
            <a:r>
              <a:rPr lang="ko-KR" altLang="en-US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찾기 및 신체 치수 추출. </a:t>
            </a:r>
            <a:r>
              <a:rPr lang="ko-KR" altLang="en-US" sz="8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한국정보기술학회논문지</a:t>
            </a:r>
            <a:r>
              <a:rPr lang="ko-KR" altLang="en-US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2018, 16.4: 29-36.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FAFB9DE-024D-B33F-D93A-64AF311CB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795" y="1973258"/>
            <a:ext cx="2410621" cy="35596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5B4D28-E84A-9F62-518A-BE2529E27317}"/>
              </a:ext>
            </a:extLst>
          </p:cNvPr>
          <p:cNvSpPr txBox="1"/>
          <p:nvPr/>
        </p:nvSpPr>
        <p:spPr>
          <a:xfrm>
            <a:off x="3231497" y="6506600"/>
            <a:ext cx="82493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8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무신사</a:t>
            </a:r>
            <a:r>
              <a:rPr lang="ko-KR" altLang="en-US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스토어 사이즈 가이드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웹사이트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]. (2022.06.10). URL:https://www.musinsa.com/app/product/real_size</a:t>
            </a:r>
            <a:endParaRPr lang="ko-KR" altLang="en-US" sz="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D5FCD6-F2D6-4105-8D0A-9AB770742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312" y="2220762"/>
            <a:ext cx="5998298" cy="329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9370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92" y="704493"/>
            <a:ext cx="2629581" cy="567808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3100"/>
              <a:t>종합설계</a:t>
            </a:r>
            <a:br>
              <a:rPr lang="ko-KR" altLang="en-US" sz="3100"/>
            </a:br>
            <a:r>
              <a:rPr lang="en-US" altLang="ko-KR" sz="3100"/>
              <a:t>(</a:t>
            </a:r>
            <a:r>
              <a:rPr lang="ko-KR" altLang="en-US" sz="3100"/>
              <a:t>캡스톤디자인</a:t>
            </a:r>
            <a:r>
              <a:rPr lang="en-US" altLang="ko-KR" sz="3100"/>
              <a:t>)</a:t>
            </a:r>
          </a:p>
        </p:txBody>
      </p:sp>
      <p:sp>
        <p:nvSpPr>
          <p:cNvPr id="6" name="타원 5"/>
          <p:cNvSpPr/>
          <p:nvPr/>
        </p:nvSpPr>
        <p:spPr>
          <a:xfrm>
            <a:off x="3529344" y="717541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3511118" y="1193924"/>
            <a:ext cx="704367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DF06522E-128D-054C-AB0C-6D3A1B0819D9}"/>
              </a:ext>
            </a:extLst>
          </p:cNvPr>
          <p:cNvSpPr/>
          <p:nvPr/>
        </p:nvSpPr>
        <p:spPr>
          <a:xfrm>
            <a:off x="3503105" y="2050789"/>
            <a:ext cx="1081023" cy="4594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sz="1100" b="1" dirty="0">
                <a:solidFill>
                  <a:sysClr val="windowText" lastClr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앱</a:t>
            </a:r>
            <a:r>
              <a:rPr kumimoji="1" lang="ko-KR" altLang="en-US" sz="1100" b="1" dirty="0">
                <a:solidFill>
                  <a:sysClr val="windowText" lastClr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실행</a:t>
            </a:r>
            <a:endParaRPr kumimoji="1" lang="ko-Kore-KR" altLang="en-US" sz="1100" b="1" dirty="0">
              <a:solidFill>
                <a:sysClr val="windowText" lastClr="00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8A0C7BD-AA9D-8143-BAE5-A95603B97709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4584128" y="2280499"/>
            <a:ext cx="4039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판단 14">
            <a:extLst>
              <a:ext uri="{FF2B5EF4-FFF2-40B4-BE49-F238E27FC236}">
                <a16:creationId xmlns:a16="http://schemas.microsoft.com/office/drawing/2014/main" id="{15171940-E4EC-984A-BA62-D5A434EE9AAE}"/>
              </a:ext>
            </a:extLst>
          </p:cNvPr>
          <p:cNvSpPr/>
          <p:nvPr/>
        </p:nvSpPr>
        <p:spPr>
          <a:xfrm>
            <a:off x="4988121" y="2022359"/>
            <a:ext cx="1374632" cy="516279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sz="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카메라</a:t>
            </a:r>
            <a:r>
              <a:rPr kumimoji="1" lang="ko-KR" altLang="en-US" sz="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br>
              <a:rPr kumimoji="1" lang="en-US" altLang="ko-KR" sz="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kumimoji="1" lang="ko-KR" altLang="en-US" sz="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 선택</a:t>
            </a:r>
            <a:endParaRPr kumimoji="1" lang="ko-Kore-KR" altLang="en-US" sz="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94E8A4-9610-BB48-9A4F-FC0F1881D7AA}"/>
              </a:ext>
            </a:extLst>
          </p:cNvPr>
          <p:cNvSpPr/>
          <p:nvPr/>
        </p:nvSpPr>
        <p:spPr>
          <a:xfrm>
            <a:off x="7002572" y="1887857"/>
            <a:ext cx="907792" cy="329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sz="105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갤러리에서</a:t>
            </a:r>
            <a:r>
              <a:rPr kumimoji="1" lang="ko-KR" altLang="en-US" sz="105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사진 선택</a:t>
            </a:r>
            <a:endParaRPr kumimoji="1" lang="ko-Kore-KR" altLang="en-US" sz="105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51421B-D53A-3A46-AAA2-7206C6C8B909}"/>
              </a:ext>
            </a:extLst>
          </p:cNvPr>
          <p:cNvSpPr/>
          <p:nvPr/>
        </p:nvSpPr>
        <p:spPr>
          <a:xfrm>
            <a:off x="7002572" y="2318254"/>
            <a:ext cx="907792" cy="329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5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촬영하여 </a:t>
            </a:r>
            <a:br>
              <a:rPr kumimoji="1" lang="en-US" altLang="ko-KR" sz="105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kumimoji="1" lang="ko-KR" altLang="en-US" sz="105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사진 선택</a:t>
            </a:r>
            <a:endParaRPr kumimoji="1" lang="ko-Kore-KR" altLang="en-US" sz="105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4230D49-8689-E14F-9ADE-99217A7025B9}"/>
              </a:ext>
            </a:extLst>
          </p:cNvPr>
          <p:cNvCxnSpPr>
            <a:cxnSpLocks/>
          </p:cNvCxnSpPr>
          <p:nvPr/>
        </p:nvCxnSpPr>
        <p:spPr>
          <a:xfrm>
            <a:off x="6362753" y="2280498"/>
            <a:ext cx="581025" cy="17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EE42355-9DC3-8942-ADB7-9EEFE33A27B6}"/>
              </a:ext>
            </a:extLst>
          </p:cNvPr>
          <p:cNvCxnSpPr>
            <a:cxnSpLocks/>
          </p:cNvCxnSpPr>
          <p:nvPr/>
        </p:nvCxnSpPr>
        <p:spPr>
          <a:xfrm flipV="1">
            <a:off x="6264763" y="2113154"/>
            <a:ext cx="679015" cy="208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82DC473-214E-EE48-98CE-38144BB5257E}"/>
              </a:ext>
            </a:extLst>
          </p:cNvPr>
          <p:cNvCxnSpPr>
            <a:cxnSpLocks/>
          </p:cNvCxnSpPr>
          <p:nvPr/>
        </p:nvCxnSpPr>
        <p:spPr>
          <a:xfrm flipV="1">
            <a:off x="7910364" y="2306476"/>
            <a:ext cx="498303" cy="165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7825A55-2E42-D744-AE0B-A895CB333853}"/>
              </a:ext>
            </a:extLst>
          </p:cNvPr>
          <p:cNvCxnSpPr>
            <a:cxnSpLocks/>
          </p:cNvCxnSpPr>
          <p:nvPr/>
        </p:nvCxnSpPr>
        <p:spPr>
          <a:xfrm>
            <a:off x="7910364" y="2050789"/>
            <a:ext cx="498303" cy="174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B2058E-2A37-FA4A-99D4-80113CD1BFD8}"/>
              </a:ext>
            </a:extLst>
          </p:cNvPr>
          <p:cNvSpPr/>
          <p:nvPr/>
        </p:nvSpPr>
        <p:spPr>
          <a:xfrm>
            <a:off x="8408667" y="2050789"/>
            <a:ext cx="1009839" cy="4594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Height </a:t>
            </a:r>
            <a:r>
              <a:rPr kumimoji="1" lang="ko-KR" altLang="en-US" sz="11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</a:t>
            </a:r>
            <a:endParaRPr kumimoji="1" lang="ko-Kore-KR" altLang="en-US" sz="11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CEA5D61-8B5C-F34C-B538-01A972CCDA72}"/>
              </a:ext>
            </a:extLst>
          </p:cNvPr>
          <p:cNvSpPr/>
          <p:nvPr/>
        </p:nvSpPr>
        <p:spPr>
          <a:xfrm>
            <a:off x="10090393" y="2050789"/>
            <a:ext cx="1009839" cy="4594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5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BodyPix</a:t>
            </a:r>
            <a:r>
              <a:rPr kumimoji="1" lang="en-US" altLang="ko-Kore-KR" sz="105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1" lang="ko-KR" altLang="en-US" sz="105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로드</a:t>
            </a:r>
            <a:endParaRPr kumimoji="1" lang="ko-Kore-KR" altLang="en-US" sz="105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64756F5-0067-FC44-987D-4227001C01BB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9418506" y="2280498"/>
            <a:ext cx="6718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B7F401B-E593-C149-A06F-69364D77512B}"/>
              </a:ext>
            </a:extLst>
          </p:cNvPr>
          <p:cNvSpPr/>
          <p:nvPr/>
        </p:nvSpPr>
        <p:spPr>
          <a:xfrm>
            <a:off x="10091332" y="3477375"/>
            <a:ext cx="1009839" cy="4594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5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Segment </a:t>
            </a:r>
            <a:r>
              <a:rPr kumimoji="1" lang="ko-KR" altLang="en-US" sz="105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및 </a:t>
            </a:r>
            <a:r>
              <a:rPr kumimoji="1" lang="en-US" altLang="ko-KR" sz="105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Masking</a:t>
            </a:r>
            <a:endParaRPr kumimoji="1" lang="ko-Kore-KR" altLang="en-US" sz="105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47D40E2-B245-EE4B-A989-F3B889DEDCA9}"/>
              </a:ext>
            </a:extLst>
          </p:cNvPr>
          <p:cNvCxnSpPr>
            <a:stCxn id="37" idx="2"/>
            <a:endCxn id="39" idx="0"/>
          </p:cNvCxnSpPr>
          <p:nvPr/>
        </p:nvCxnSpPr>
        <p:spPr>
          <a:xfrm>
            <a:off x="10595313" y="2510209"/>
            <a:ext cx="939" cy="967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F0959F1-2E63-924C-93D2-836134E5F442}"/>
              </a:ext>
            </a:extLst>
          </p:cNvPr>
          <p:cNvSpPr/>
          <p:nvPr/>
        </p:nvSpPr>
        <p:spPr>
          <a:xfrm>
            <a:off x="6932616" y="3477375"/>
            <a:ext cx="1009839" cy="4594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sz="105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픽셀</a:t>
            </a:r>
            <a:r>
              <a:rPr kumimoji="1" lang="ko-KR" altLang="en-US" sz="105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당 실제 길이 계산</a:t>
            </a:r>
            <a:endParaRPr kumimoji="1" lang="ko-Kore-KR" altLang="en-US" sz="105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890887-796A-ED4A-880E-0C0F4C56FAB0}"/>
              </a:ext>
            </a:extLst>
          </p:cNvPr>
          <p:cNvSpPr/>
          <p:nvPr/>
        </p:nvSpPr>
        <p:spPr>
          <a:xfrm>
            <a:off x="6936427" y="4211269"/>
            <a:ext cx="1009839" cy="4594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5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실제 신체 </a:t>
            </a:r>
            <a:br>
              <a:rPr kumimoji="1" lang="en-US" altLang="ko-KR" sz="105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kumimoji="1" lang="ko-KR" altLang="en-US" sz="105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치수 계산</a:t>
            </a:r>
            <a:endParaRPr kumimoji="1" lang="ko-Kore-KR" altLang="en-US" sz="105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78B2CA7-1501-1342-9412-372A6F9D35FC}"/>
              </a:ext>
            </a:extLst>
          </p:cNvPr>
          <p:cNvSpPr/>
          <p:nvPr/>
        </p:nvSpPr>
        <p:spPr>
          <a:xfrm>
            <a:off x="6939906" y="4940477"/>
            <a:ext cx="1009839" cy="4594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sz="105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치수</a:t>
            </a:r>
            <a:r>
              <a:rPr kumimoji="1" lang="ko-KR" altLang="en-US" sz="105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출력</a:t>
            </a:r>
            <a:endParaRPr kumimoji="1" lang="ko-Kore-KR" altLang="en-US" sz="105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E7E96A4-5FFE-2946-A553-73F7834012C7}"/>
              </a:ext>
            </a:extLst>
          </p:cNvPr>
          <p:cNvSpPr/>
          <p:nvPr/>
        </p:nvSpPr>
        <p:spPr>
          <a:xfrm>
            <a:off x="6915956" y="5709762"/>
            <a:ext cx="1081023" cy="4594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 dirty="0">
                <a:solidFill>
                  <a:sysClr val="windowText" lastClr="00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End</a:t>
            </a:r>
            <a:endParaRPr kumimoji="1" lang="ko-Kore-KR" altLang="en-US" sz="1100" b="1" dirty="0">
              <a:solidFill>
                <a:sysClr val="windowText" lastClr="00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1F7931-4827-6A4D-AC1A-C40CA75EC5E8}"/>
              </a:ext>
            </a:extLst>
          </p:cNvPr>
          <p:cNvSpPr txBox="1"/>
          <p:nvPr/>
        </p:nvSpPr>
        <p:spPr>
          <a:xfrm>
            <a:off x="6514799" y="1954246"/>
            <a:ext cx="236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Y</a:t>
            </a:r>
            <a:endParaRPr kumimoji="1" lang="ko-Kore-KR" altLang="en-US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5EF5EA-F170-C845-B673-CE65B3E6CF7A}"/>
              </a:ext>
            </a:extLst>
          </p:cNvPr>
          <p:cNvSpPr txBox="1"/>
          <p:nvPr/>
        </p:nvSpPr>
        <p:spPr>
          <a:xfrm>
            <a:off x="6513527" y="2322335"/>
            <a:ext cx="2369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</a:t>
            </a:r>
            <a:endParaRPr kumimoji="1" lang="ko-Kore-KR" altLang="en-US" sz="1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028" name="직선 화살표 연결선 1027">
            <a:extLst>
              <a:ext uri="{FF2B5EF4-FFF2-40B4-BE49-F238E27FC236}">
                <a16:creationId xmlns:a16="http://schemas.microsoft.com/office/drawing/2014/main" id="{5CCCAB9E-43A4-6945-A7F8-8DBD62B99063}"/>
              </a:ext>
            </a:extLst>
          </p:cNvPr>
          <p:cNvCxnSpPr>
            <a:stCxn id="39" idx="1"/>
            <a:endCxn id="44" idx="3"/>
          </p:cNvCxnSpPr>
          <p:nvPr/>
        </p:nvCxnSpPr>
        <p:spPr>
          <a:xfrm flipH="1">
            <a:off x="7942455" y="3707085"/>
            <a:ext cx="2148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0" name="직선 화살표 연결선 1029">
            <a:extLst>
              <a:ext uri="{FF2B5EF4-FFF2-40B4-BE49-F238E27FC236}">
                <a16:creationId xmlns:a16="http://schemas.microsoft.com/office/drawing/2014/main" id="{A09EF5B3-3E95-894B-8970-99331E0BA9FE}"/>
              </a:ext>
            </a:extLst>
          </p:cNvPr>
          <p:cNvCxnSpPr>
            <a:stCxn id="44" idx="2"/>
            <a:endCxn id="47" idx="0"/>
          </p:cNvCxnSpPr>
          <p:nvPr/>
        </p:nvCxnSpPr>
        <p:spPr>
          <a:xfrm>
            <a:off x="7437536" y="3936795"/>
            <a:ext cx="3811" cy="274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77650D8-D6FB-0D40-A46D-455DB689E2BF}"/>
              </a:ext>
            </a:extLst>
          </p:cNvPr>
          <p:cNvCxnSpPr/>
          <p:nvPr/>
        </p:nvCxnSpPr>
        <p:spPr>
          <a:xfrm>
            <a:off x="7433724" y="4661317"/>
            <a:ext cx="3811" cy="274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1" name="모서리가 둥근 직사각형 1030">
            <a:extLst>
              <a:ext uri="{FF2B5EF4-FFF2-40B4-BE49-F238E27FC236}">
                <a16:creationId xmlns:a16="http://schemas.microsoft.com/office/drawing/2014/main" id="{4A8733E6-8EA2-2941-9F1C-985EE464AADC}"/>
              </a:ext>
            </a:extLst>
          </p:cNvPr>
          <p:cNvSpPr/>
          <p:nvPr/>
        </p:nvSpPr>
        <p:spPr>
          <a:xfrm>
            <a:off x="3426031" y="1394486"/>
            <a:ext cx="6328418" cy="4854179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600" b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32" name="모서리가 둥근 직사각형 1031">
            <a:extLst>
              <a:ext uri="{FF2B5EF4-FFF2-40B4-BE49-F238E27FC236}">
                <a16:creationId xmlns:a16="http://schemas.microsoft.com/office/drawing/2014/main" id="{E90DF896-C3C8-9049-8283-573F2CE0307F}"/>
              </a:ext>
            </a:extLst>
          </p:cNvPr>
          <p:cNvSpPr/>
          <p:nvPr/>
        </p:nvSpPr>
        <p:spPr>
          <a:xfrm>
            <a:off x="9860082" y="1408115"/>
            <a:ext cx="1376099" cy="4854529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600" b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4B0DD546-185A-D642-ABBB-46D834072CA1}"/>
              </a:ext>
            </a:extLst>
          </p:cNvPr>
          <p:cNvSpPr txBox="1"/>
          <p:nvPr/>
        </p:nvSpPr>
        <p:spPr>
          <a:xfrm>
            <a:off x="6083580" y="1416764"/>
            <a:ext cx="1013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User</a:t>
            </a:r>
            <a:endParaRPr kumimoji="1" lang="ko-Kore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04DE28E-F4A6-AE41-8C07-F3C6D503A4C3}"/>
              </a:ext>
            </a:extLst>
          </p:cNvPr>
          <p:cNvSpPr txBox="1"/>
          <p:nvPr/>
        </p:nvSpPr>
        <p:spPr>
          <a:xfrm>
            <a:off x="10041471" y="1431360"/>
            <a:ext cx="1013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BodyPix</a:t>
            </a:r>
            <a:endParaRPr kumimoji="1" lang="ko-Kore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983B385-F03B-054B-A628-2968924B7071}"/>
              </a:ext>
            </a:extLst>
          </p:cNvPr>
          <p:cNvSpPr/>
          <p:nvPr/>
        </p:nvSpPr>
        <p:spPr>
          <a:xfrm>
            <a:off x="10090393" y="4943489"/>
            <a:ext cx="1009839" cy="4594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sz="105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이미지</a:t>
            </a:r>
            <a:r>
              <a:rPr kumimoji="1" lang="ko-KR" altLang="en-US" sz="105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출력</a:t>
            </a:r>
            <a:endParaRPr kumimoji="1" lang="ko-Kore-KR" altLang="en-US" sz="105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1035" name="직선 화살표 연결선 1034">
            <a:extLst>
              <a:ext uri="{FF2B5EF4-FFF2-40B4-BE49-F238E27FC236}">
                <a16:creationId xmlns:a16="http://schemas.microsoft.com/office/drawing/2014/main" id="{BDE8DAA8-11B4-3640-80CA-D039AFED1117}"/>
              </a:ext>
            </a:extLst>
          </p:cNvPr>
          <p:cNvCxnSpPr>
            <a:stCxn id="50" idx="3"/>
            <a:endCxn id="77" idx="1"/>
          </p:cNvCxnSpPr>
          <p:nvPr/>
        </p:nvCxnSpPr>
        <p:spPr>
          <a:xfrm>
            <a:off x="7949745" y="5170187"/>
            <a:ext cx="2140648" cy="3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7" name="꺾인 연결선[E] 1036">
            <a:extLst>
              <a:ext uri="{FF2B5EF4-FFF2-40B4-BE49-F238E27FC236}">
                <a16:creationId xmlns:a16="http://schemas.microsoft.com/office/drawing/2014/main" id="{BF74E262-75F7-4948-BB29-92030DB440BC}"/>
              </a:ext>
            </a:extLst>
          </p:cNvPr>
          <p:cNvCxnSpPr>
            <a:stCxn id="77" idx="2"/>
            <a:endCxn id="54" idx="6"/>
          </p:cNvCxnSpPr>
          <p:nvPr/>
        </p:nvCxnSpPr>
        <p:spPr>
          <a:xfrm rot="5400000">
            <a:off x="9027865" y="4372023"/>
            <a:ext cx="536563" cy="259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제목 3">
            <a:extLst>
              <a:ext uri="{FF2B5EF4-FFF2-40B4-BE49-F238E27FC236}">
                <a16:creationId xmlns:a16="http://schemas.microsoft.com/office/drawing/2014/main" id="{C0D7997F-B3CA-4888-8E24-0374E5CCE87C}"/>
              </a:ext>
            </a:extLst>
          </p:cNvPr>
          <p:cNvSpPr txBox="1"/>
          <p:nvPr/>
        </p:nvSpPr>
        <p:spPr>
          <a:xfrm>
            <a:off x="3630877" y="561371"/>
            <a:ext cx="6862952" cy="36355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모델 기반 치수 측정 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en-US" altLang="ko-KR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Flow Chart</a:t>
            </a:r>
            <a:endParaRPr lang="ko-KR" altLang="en-US" sz="3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9EB39905-E97C-728D-C176-3636F06977CC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3" name="부제목 4">
            <a:extLst>
              <a:ext uri="{FF2B5EF4-FFF2-40B4-BE49-F238E27FC236}">
                <a16:creationId xmlns:a16="http://schemas.microsoft.com/office/drawing/2014/main" id="{957BE1C3-7507-D949-86EF-74B26453AF6B}"/>
              </a:ext>
            </a:extLst>
          </p:cNvPr>
          <p:cNvSpPr txBox="1">
            <a:spLocks/>
          </p:cNvSpPr>
          <p:nvPr/>
        </p:nvSpPr>
        <p:spPr>
          <a:xfrm>
            <a:off x="113799" y="1648599"/>
            <a:ext cx="2654489" cy="697866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 cmpd="sng" algn="ctr">
            <a:noFill/>
            <a:prstDash val="solid"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txBody>
          <a:bodyPr vert="horz" lIns="180000" tIns="45720" rIns="18000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200" b="1" kern="1200" spc="-60" baseline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/>
              <a:t>Automatic Estimation of Anthropometric Human Body Measurements</a:t>
            </a:r>
            <a:endParaRPr lang="en-US"/>
          </a:p>
        </p:txBody>
      </p:sp>
      <p:sp>
        <p:nvSpPr>
          <p:cNvPr id="45" name="바닥글 개체 틀 2">
            <a:extLst>
              <a:ext uri="{FF2B5EF4-FFF2-40B4-BE49-F238E27FC236}">
                <a16:creationId xmlns:a16="http://schemas.microsoft.com/office/drawing/2014/main" id="{527A6698-A9D8-B843-E6B4-EB4C9CA8F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5913679"/>
            <a:ext cx="2350311" cy="700643"/>
          </a:xfrm>
        </p:spPr>
        <p:txBody>
          <a:bodyPr/>
          <a:lstStyle/>
          <a:p>
            <a:pPr lvl="0">
              <a:defRPr/>
            </a:pPr>
            <a:r>
              <a:rPr lang="en-US" altLang="ko-KR" sz="1600" dirty="0"/>
              <a:t>-6-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9400115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2EB4335-3C40-9019-0C22-F62D8ADB491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50074" y="3845915"/>
            <a:ext cx="1603096" cy="2294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92" y="704493"/>
            <a:ext cx="2629581" cy="567808"/>
          </a:xfrm>
        </p:spPr>
        <p:txBody>
          <a:bodyPr/>
          <a:lstStyle/>
          <a:p>
            <a:pPr lvl="0" algn="ctr">
              <a:defRPr/>
            </a:pPr>
            <a:r>
              <a:rPr lang="ko-KR" altLang="en-US" sz="3100"/>
              <a:t>종합설계</a:t>
            </a:r>
            <a:br>
              <a:rPr lang="ko-KR" altLang="en-US" sz="3100"/>
            </a:br>
            <a:r>
              <a:rPr lang="en-US" altLang="ko-KR" sz="3100"/>
              <a:t>(</a:t>
            </a:r>
            <a:r>
              <a:rPr lang="ko-KR" altLang="en-US" sz="3100"/>
              <a:t>캡스톤디자인</a:t>
            </a:r>
            <a:r>
              <a:rPr lang="en-US" altLang="ko-KR" sz="3100"/>
              <a:t>)</a:t>
            </a:r>
          </a:p>
        </p:txBody>
      </p:sp>
      <p:sp>
        <p:nvSpPr>
          <p:cNvPr id="6" name="타원 5"/>
          <p:cNvSpPr/>
          <p:nvPr/>
        </p:nvSpPr>
        <p:spPr>
          <a:xfrm>
            <a:off x="3529344" y="717541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3511118" y="1193924"/>
            <a:ext cx="704367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바닥글 개체 틀 2">
            <a:extLst>
              <a:ext uri="{FF2B5EF4-FFF2-40B4-BE49-F238E27FC236}">
                <a16:creationId xmlns:a16="http://schemas.microsoft.com/office/drawing/2014/main" id="{B925767C-712D-41E9-B96C-1AAB9088D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5913679"/>
            <a:ext cx="2350311" cy="700643"/>
          </a:xfrm>
        </p:spPr>
        <p:txBody>
          <a:bodyPr/>
          <a:lstStyle/>
          <a:p>
            <a:pPr lvl="0">
              <a:defRPr/>
            </a:pPr>
            <a:r>
              <a:rPr lang="en-US" altLang="ko-KR" sz="1600" dirty="0"/>
              <a:t>-7-</a:t>
            </a:r>
            <a:endParaRPr lang="en-US" sz="1600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3904010E-201E-4745-9C50-469504E7815A}"/>
              </a:ext>
            </a:extLst>
          </p:cNvPr>
          <p:cNvSpPr txBox="1"/>
          <p:nvPr/>
        </p:nvSpPr>
        <p:spPr>
          <a:xfrm>
            <a:off x="3630877" y="561371"/>
            <a:ext cx="6862952" cy="363551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ko-KR" altLang="en-US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모델 기반 치수 측정 </a:t>
            </a:r>
            <a:r>
              <a:rPr lang="en-US" altLang="ko-KR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</a:t>
            </a:r>
            <a:r>
              <a:rPr lang="en-US" altLang="ko-KR" sz="3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 결과</a:t>
            </a:r>
            <a:endParaRPr lang="en-US" altLang="ko-KR" sz="2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FB319F6F-5342-43C7-81D8-7AB1380580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5229" y="2730411"/>
            <a:ext cx="2075513" cy="2812764"/>
          </a:xfrm>
        </p:spPr>
        <p:txBody>
          <a:bodyPr>
            <a:normAutofit fontScale="92500" lnSpcReduction="20000"/>
          </a:bodyPr>
          <a:lstStyle/>
          <a:p>
            <a:pPr algn="l"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측정 치수</a:t>
            </a:r>
            <a:endParaRPr lang="en-US" altLang="ko-KR" sz="20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l">
              <a:defRPr/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l">
              <a:defRPr/>
            </a:pP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상체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l">
              <a:defRPr/>
            </a:pP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상체 길이</a:t>
            </a: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어깨 </a:t>
            </a: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허리</a:t>
            </a: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 algn="l">
              <a:defRPr/>
            </a:pP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어깨 너비</a:t>
            </a:r>
          </a:p>
          <a:p>
            <a:pPr algn="l">
              <a:defRPr/>
            </a:pP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가슴 둘레</a:t>
            </a:r>
            <a:endParaRPr lang="en-US" altLang="ko-KR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l">
              <a:defRPr/>
            </a:pPr>
            <a:endParaRPr lang="en-US" altLang="ko-KR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l"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하체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l">
              <a:defRPr/>
            </a:pP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하체길이</a:t>
            </a: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허리 </a:t>
            </a: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</a:t>
            </a: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발</a:t>
            </a: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 algn="l">
              <a:defRPr/>
            </a:pPr>
            <a:r>
              <a:rPr lang="ko-KR" altLang="en-US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허리 단면</a:t>
            </a:r>
            <a:endParaRPr lang="en-US" altLang="ko-KR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l">
              <a:defRPr/>
            </a:pPr>
            <a:endParaRPr lang="en-US" altLang="ko-KR" sz="1600" b="1" dirty="0"/>
          </a:p>
          <a:p>
            <a:pPr algn="l">
              <a:defRPr/>
            </a:pP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화살표: 아래로 구부러짐 12">
            <a:extLst>
              <a:ext uri="{FF2B5EF4-FFF2-40B4-BE49-F238E27FC236}">
                <a16:creationId xmlns:a16="http://schemas.microsoft.com/office/drawing/2014/main" id="{6F8495F2-0DC9-49A6-8E20-67C48CCEEBB1}"/>
              </a:ext>
            </a:extLst>
          </p:cNvPr>
          <p:cNvSpPr/>
          <p:nvPr/>
        </p:nvSpPr>
        <p:spPr>
          <a:xfrm>
            <a:off x="4249026" y="1379488"/>
            <a:ext cx="2647272" cy="701805"/>
          </a:xfrm>
          <a:prstGeom prst="curvedDownArrow">
            <a:avLst>
              <a:gd name="adj1" fmla="val 42116"/>
              <a:gd name="adj2" fmla="val 72001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 descr="벽, 실내, 바닥, 서있는이(가) 표시된 사진&#10;&#10;자동 생성된 설명">
            <a:extLst>
              <a:ext uri="{FF2B5EF4-FFF2-40B4-BE49-F238E27FC236}">
                <a16:creationId xmlns:a16="http://schemas.microsoft.com/office/drawing/2014/main" id="{76FF0175-083F-4E7C-B6B8-82C7A8A344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49" y="2125557"/>
            <a:ext cx="1603096" cy="22945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C59735-2498-4825-87FD-851A191842A5}"/>
              </a:ext>
            </a:extLst>
          </p:cNvPr>
          <p:cNvSpPr txBox="1"/>
          <p:nvPr/>
        </p:nvSpPr>
        <p:spPr>
          <a:xfrm>
            <a:off x="5193123" y="1508701"/>
            <a:ext cx="759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Input</a:t>
            </a:r>
            <a:endParaRPr lang="ko-KR" altLang="en-US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83E908-9DA5-75A2-C87A-1B65B886B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070"/>
          <a:stretch/>
        </p:blipFill>
        <p:spPr>
          <a:xfrm>
            <a:off x="5673331" y="2147036"/>
            <a:ext cx="3831737" cy="37452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부제목 4">
            <a:extLst>
              <a:ext uri="{FF2B5EF4-FFF2-40B4-BE49-F238E27FC236}">
                <a16:creationId xmlns:a16="http://schemas.microsoft.com/office/drawing/2014/main" id="{C5385A59-E4AE-C4E7-0C71-BF3E4BD8BBE0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113799" y="1648964"/>
            <a:ext cx="2654489" cy="697866"/>
          </a:xfrm>
        </p:spPr>
        <p:txBody>
          <a:bodyPr/>
          <a:lstStyle/>
          <a:p>
            <a:pPr lvl="0">
              <a:defRPr/>
            </a:pPr>
            <a:r>
              <a:rPr lang="en-US" altLang="ko-KR" sz="1200" b="1" dirty="0"/>
              <a:t>Automatic Estimation of Anthropometric Human Body Measurements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2131640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2948</TotalTime>
  <Words>2005</Words>
  <Application>Microsoft Office PowerPoint</Application>
  <PresentationFormat>와이드스크린</PresentationFormat>
  <Paragraphs>281</Paragraphs>
  <Slides>26</Slides>
  <Notes>1</Notes>
  <HiddenSlides>0</HiddenSlides>
  <MMClips>2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7" baseType="lpstr">
      <vt:lpstr>G마켓 산스 TTF Medium</vt:lpstr>
      <vt:lpstr>Helvetica Neue</vt:lpstr>
      <vt:lpstr>Microsoft GothicNeo</vt:lpstr>
      <vt:lpstr>나눔스퀘어</vt:lpstr>
      <vt:lpstr>나눔스퀘어 ExtraBold</vt:lpstr>
      <vt:lpstr>맑은 고딕</vt:lpstr>
      <vt:lpstr>Arial</vt:lpstr>
      <vt:lpstr>Cambria Math</vt:lpstr>
      <vt:lpstr>Roboto</vt:lpstr>
      <vt:lpstr>Office 테마</vt:lpstr>
      <vt:lpstr>Worksheet</vt:lpstr>
      <vt:lpstr>사용자 신체 치수 측정  Automatic Estimation of Anthropometric Human Body Measurements</vt:lpstr>
      <vt:lpstr>PowerPoint 프레젠테이션</vt:lpstr>
      <vt:lpstr>종합설계 (캡스톤디자인)</vt:lpstr>
      <vt:lpstr>종합설계 (캡스톤디자인)</vt:lpstr>
      <vt:lpstr>종합설계 (캡스톤디자인)</vt:lpstr>
      <vt:lpstr>종합설계 (캡스톤디자인)</vt:lpstr>
      <vt:lpstr>종합설계 (캡스톤디자인)</vt:lpstr>
      <vt:lpstr>종합설계 (캡스톤디자인)</vt:lpstr>
      <vt:lpstr>종합설계 (캡스톤디자인)</vt:lpstr>
      <vt:lpstr>종합설계 (캡스톤디자인)</vt:lpstr>
      <vt:lpstr>종합설계 (캡스톤디자인)</vt:lpstr>
      <vt:lpstr>종합설계 (캡스톤디자인)</vt:lpstr>
      <vt:lpstr>종합설계 (캡스톤디자인)</vt:lpstr>
      <vt:lpstr>종합설계 (캡스톤디자인)</vt:lpstr>
      <vt:lpstr>종합설계 (캡스톤디자인)</vt:lpstr>
      <vt:lpstr>종합설계 (캡스톤디자인)</vt:lpstr>
      <vt:lpstr>종합설계 (캡스톤디자인)</vt:lpstr>
      <vt:lpstr>종합설계 (캡스톤디자인)</vt:lpstr>
      <vt:lpstr>종합설계 (캡스톤디자인)</vt:lpstr>
      <vt:lpstr>종합설계 (캡스톤디자인)</vt:lpstr>
      <vt:lpstr>종합설계 (캡스톤디자인)</vt:lpstr>
      <vt:lpstr>종합설계 (캡스톤디자인)</vt:lpstr>
      <vt:lpstr>종합설계 (캡스톤디자인)</vt:lpstr>
      <vt:lpstr>종합설계 (캡스톤디자인)</vt:lpstr>
      <vt:lpstr>종합설계 (캡스톤디자인)</vt:lpstr>
      <vt:lpstr>감사합니다.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</dc:title>
  <dc:creator>largo</dc:creator>
  <cp:keywords>adstorepost.com</cp:keywords>
  <cp:lastModifiedBy>신민규</cp:lastModifiedBy>
  <cp:revision>681</cp:revision>
  <dcterms:created xsi:type="dcterms:W3CDTF">2017-12-10T15:04:34Z</dcterms:created>
  <dcterms:modified xsi:type="dcterms:W3CDTF">2022-06-20T10:44:59Z</dcterms:modified>
  <cp:version/>
</cp:coreProperties>
</file>